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59" r:id="rId4"/>
    <p:sldId id="260" r:id="rId5"/>
    <p:sldId id="258" r:id="rId6"/>
    <p:sldId id="261" r:id="rId7"/>
    <p:sldId id="262" r:id="rId8"/>
    <p:sldId id="263" r:id="rId9"/>
    <p:sldId id="264" r:id="rId10"/>
    <p:sldId id="265" r:id="rId11"/>
  </p:sldIdLst>
  <p:sldSz cx="12192000" cy="6858000"/>
  <p:notesSz cx="6858000" cy="9144000"/>
  <p:defaultText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35"/>
    <p:restoredTop sz="96997"/>
  </p:normalViewPr>
  <p:slideViewPr>
    <p:cSldViewPr snapToGrid="0">
      <p:cViewPr varScale="1">
        <p:scale>
          <a:sx n="116" d="100"/>
          <a:sy n="116" d="100"/>
        </p:scale>
        <p:origin x="192" y="1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CD54CA-C4B4-4D9B-8079-E5810EBE1CC3}" type="doc">
      <dgm:prSet loTypeId="urn:microsoft.com/office/officeart/2005/8/layout/venn1#1" loCatId="relationship" qsTypeId="urn:microsoft.com/office/officeart/2005/8/quickstyle/simple1" qsCatId="simple" csTypeId="urn:microsoft.com/office/officeart/2005/8/colors/colorful2" csCatId="colorful" phldr="1"/>
      <dgm:spPr/>
      <dgm:t>
        <a:bodyPr/>
        <a:lstStyle/>
        <a:p>
          <a:endParaRPr lang="en-US"/>
        </a:p>
      </dgm:t>
    </dgm:pt>
    <dgm:pt modelId="{67E76505-840D-46B1-B8FB-6B98C25697D1}" type="pres">
      <dgm:prSet presAssocID="{F4CD54CA-C4B4-4D9B-8079-E5810EBE1CC3}" presName="compositeShape" presStyleCnt="0">
        <dgm:presLayoutVars>
          <dgm:chMax val="7"/>
          <dgm:dir/>
          <dgm:resizeHandles val="exact"/>
        </dgm:presLayoutVars>
      </dgm:prSet>
      <dgm:spPr/>
    </dgm:pt>
  </dgm:ptLst>
  <dgm:cxnLst>
    <dgm:cxn modelId="{9638368E-A548-4BF8-93A9-7B55776F9852}" type="presOf" srcId="{F4CD54CA-C4B4-4D9B-8079-E5810EBE1CC3}" destId="{67E76505-840D-46B1-B8FB-6B98C25697D1}" srcOrd="0" destOrd="0" presId="urn:microsoft.com/office/officeart/2005/8/layout/venn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1">
  <dgm:title val=""/>
  <dgm:desc val=""/>
  <dgm:catLst>
    <dgm:cat type="relationship" pri="103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CA296-C8A9-9741-97B2-7BD7F8ED63C3}" type="datetimeFigureOut">
              <a:rPr lang="en-EG" smtClean="0"/>
              <a:t>17/08/2023</a:t>
            </a:fld>
            <a:endParaRPr lang="en-E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A7ADE-B0CD-BC4B-9196-FD43997E7E08}" type="slidenum">
              <a:rPr lang="en-EG" smtClean="0"/>
              <a:t>‹#›</a:t>
            </a:fld>
            <a:endParaRPr lang="en-EG"/>
          </a:p>
        </p:txBody>
      </p:sp>
    </p:spTree>
    <p:extLst>
      <p:ext uri="{BB962C8B-B14F-4D97-AF65-F5344CB8AC3E}">
        <p14:creationId xmlns:p14="http://schemas.microsoft.com/office/powerpoint/2010/main" val="2946466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3" y="2130428"/>
            <a:ext cx="103632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828804" y="3886204"/>
            <a:ext cx="8534400" cy="1752600"/>
          </a:xfrm>
        </p:spPr>
        <p:txBody>
          <a:bodyPr/>
          <a:lstStyle>
            <a:lvl1pPr marL="0" indent="0" algn="ctr">
              <a:buNone/>
              <a:defRPr>
                <a:solidFill>
                  <a:schemeClr val="tx1">
                    <a:tint val="75000"/>
                  </a:schemeClr>
                </a:solidFill>
              </a:defRPr>
            </a:lvl1pPr>
            <a:lvl2pPr marL="477195" indent="0" algn="ctr">
              <a:buNone/>
              <a:defRPr>
                <a:solidFill>
                  <a:schemeClr val="tx1">
                    <a:tint val="75000"/>
                  </a:schemeClr>
                </a:solidFill>
              </a:defRPr>
            </a:lvl2pPr>
            <a:lvl3pPr marL="954389" indent="0" algn="ctr">
              <a:buNone/>
              <a:defRPr>
                <a:solidFill>
                  <a:schemeClr val="tx1">
                    <a:tint val="75000"/>
                  </a:schemeClr>
                </a:solidFill>
              </a:defRPr>
            </a:lvl3pPr>
            <a:lvl4pPr marL="1431584" indent="0" algn="ctr">
              <a:buNone/>
              <a:defRPr>
                <a:solidFill>
                  <a:schemeClr val="tx1">
                    <a:tint val="75000"/>
                  </a:schemeClr>
                </a:solidFill>
              </a:defRPr>
            </a:lvl4pPr>
            <a:lvl5pPr marL="1908780" indent="0" algn="ctr">
              <a:buNone/>
              <a:defRPr>
                <a:solidFill>
                  <a:schemeClr val="tx1">
                    <a:tint val="75000"/>
                  </a:schemeClr>
                </a:solidFill>
              </a:defRPr>
            </a:lvl5pPr>
            <a:lvl6pPr marL="2385973" indent="0" algn="ctr">
              <a:buNone/>
              <a:defRPr>
                <a:solidFill>
                  <a:schemeClr val="tx1">
                    <a:tint val="75000"/>
                  </a:schemeClr>
                </a:solidFill>
              </a:defRPr>
            </a:lvl6pPr>
            <a:lvl7pPr marL="2863168" indent="0" algn="ctr">
              <a:buNone/>
              <a:defRPr>
                <a:solidFill>
                  <a:schemeClr val="tx1">
                    <a:tint val="75000"/>
                  </a:schemeClr>
                </a:solidFill>
              </a:defRPr>
            </a:lvl7pPr>
            <a:lvl8pPr marL="3340363" indent="0" algn="ctr">
              <a:buNone/>
              <a:defRPr>
                <a:solidFill>
                  <a:schemeClr val="tx1">
                    <a:tint val="75000"/>
                  </a:schemeClr>
                </a:solidFill>
              </a:defRPr>
            </a:lvl8pPr>
            <a:lvl9pPr marL="3817558" indent="0" algn="ctr">
              <a:buNone/>
              <a:defRPr>
                <a:solidFill>
                  <a:schemeClr val="tx1">
                    <a:tint val="75000"/>
                  </a:schemeClr>
                </a:solidFill>
              </a:defRPr>
            </a:lvl9pPr>
          </a:lstStyle>
          <a:p>
            <a:r>
              <a:rPr lang="en-US"/>
              <a:t>Click to edit Master subtitle style</a:t>
            </a:r>
            <a:endParaRPr lang="ar-EG"/>
          </a:p>
        </p:txBody>
      </p:sp>
      <p:sp>
        <p:nvSpPr>
          <p:cNvPr id="4" name="Date Placeholder 3"/>
          <p:cNvSpPr>
            <a:spLocks noGrp="1"/>
          </p:cNvSpPr>
          <p:nvPr>
            <p:ph type="dt" sz="half" idx="10"/>
          </p:nvPr>
        </p:nvSpPr>
        <p:spPr/>
        <p:txBody>
          <a:bodyPr/>
          <a:lstStyle/>
          <a:p>
            <a:fld id="{96B4BDCD-C48B-415A-B6BD-1DE940C736DD}" type="datetime8">
              <a:rPr lang="ar-EG" smtClean="0"/>
              <a:pPr/>
              <a:t>17 آب، 23</a:t>
            </a:fld>
            <a:endParaRPr lang="ar-EG"/>
          </a:p>
        </p:txBody>
      </p:sp>
      <p:sp>
        <p:nvSpPr>
          <p:cNvPr id="5" name="Footer Placeholder 4"/>
          <p:cNvSpPr>
            <a:spLocks noGrp="1"/>
          </p:cNvSpPr>
          <p:nvPr>
            <p:ph type="ftr" sz="quarter" idx="11"/>
          </p:nvPr>
        </p:nvSpPr>
        <p:spPr/>
        <p:txBody>
          <a:bodyPr/>
          <a:lstStyle/>
          <a:p>
            <a:r>
              <a:rPr lang="en-US"/>
              <a:t>   FEPS- International Relations Office  Contact : ib@feps.edu.eg </a:t>
            </a:r>
            <a:endParaRPr lang="ar-EG"/>
          </a:p>
        </p:txBody>
      </p:sp>
      <p:sp>
        <p:nvSpPr>
          <p:cNvPr id="6" name="Slide Number Placeholder 5"/>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177048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54198918-26BE-420F-BE14-9A7AF40E1B1C}" type="datetime8">
              <a:rPr lang="ar-EG" smtClean="0"/>
              <a:pPr/>
              <a:t>17 آب، 23</a:t>
            </a:fld>
            <a:endParaRPr lang="ar-EG"/>
          </a:p>
        </p:txBody>
      </p:sp>
      <p:sp>
        <p:nvSpPr>
          <p:cNvPr id="5" name="Footer Placeholder 4"/>
          <p:cNvSpPr>
            <a:spLocks noGrp="1"/>
          </p:cNvSpPr>
          <p:nvPr>
            <p:ph type="ftr" sz="quarter" idx="11"/>
          </p:nvPr>
        </p:nvSpPr>
        <p:spPr/>
        <p:txBody>
          <a:bodyPr/>
          <a:lstStyle/>
          <a:p>
            <a:endParaRPr lang="ar-EG" dirty="0"/>
          </a:p>
        </p:txBody>
      </p:sp>
      <p:sp>
        <p:nvSpPr>
          <p:cNvPr id="6" name="Slide Number Placeholder 5"/>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3363998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7" y="4406907"/>
            <a:ext cx="10363200" cy="1362074"/>
          </a:xfrm>
        </p:spPr>
        <p:txBody>
          <a:bodyPr anchor="t"/>
          <a:lstStyle>
            <a:lvl1pPr algn="r">
              <a:defRPr sz="4198" b="1" cap="all"/>
            </a:lvl1pPr>
          </a:lstStyle>
          <a:p>
            <a:r>
              <a:rPr lang="en-US"/>
              <a:t>Click to edit Master title style</a:t>
            </a:r>
            <a:endParaRPr lang="ar-EG"/>
          </a:p>
        </p:txBody>
      </p:sp>
      <p:sp>
        <p:nvSpPr>
          <p:cNvPr id="3" name="Text Placeholder 2"/>
          <p:cNvSpPr>
            <a:spLocks noGrp="1"/>
          </p:cNvSpPr>
          <p:nvPr>
            <p:ph type="body" idx="1"/>
          </p:nvPr>
        </p:nvSpPr>
        <p:spPr>
          <a:xfrm>
            <a:off x="963087" y="2906715"/>
            <a:ext cx="10363200" cy="1500187"/>
          </a:xfrm>
        </p:spPr>
        <p:txBody>
          <a:bodyPr anchor="b"/>
          <a:lstStyle>
            <a:lvl1pPr marL="0" indent="0">
              <a:buNone/>
              <a:defRPr sz="2099">
                <a:solidFill>
                  <a:schemeClr val="tx1">
                    <a:tint val="75000"/>
                  </a:schemeClr>
                </a:solidFill>
              </a:defRPr>
            </a:lvl1pPr>
            <a:lvl2pPr marL="477195" indent="0">
              <a:buNone/>
              <a:defRPr sz="1819">
                <a:solidFill>
                  <a:schemeClr val="tx1">
                    <a:tint val="75000"/>
                  </a:schemeClr>
                </a:solidFill>
              </a:defRPr>
            </a:lvl2pPr>
            <a:lvl3pPr marL="954389" indent="0">
              <a:buNone/>
              <a:defRPr sz="1679">
                <a:solidFill>
                  <a:schemeClr val="tx1">
                    <a:tint val="75000"/>
                  </a:schemeClr>
                </a:solidFill>
              </a:defRPr>
            </a:lvl3pPr>
            <a:lvl4pPr marL="1431584" indent="0">
              <a:buNone/>
              <a:defRPr sz="1469">
                <a:solidFill>
                  <a:schemeClr val="tx1">
                    <a:tint val="75000"/>
                  </a:schemeClr>
                </a:solidFill>
              </a:defRPr>
            </a:lvl4pPr>
            <a:lvl5pPr marL="1908780" indent="0">
              <a:buNone/>
              <a:defRPr sz="1469">
                <a:solidFill>
                  <a:schemeClr val="tx1">
                    <a:tint val="75000"/>
                  </a:schemeClr>
                </a:solidFill>
              </a:defRPr>
            </a:lvl5pPr>
            <a:lvl6pPr marL="2385973" indent="0">
              <a:buNone/>
              <a:defRPr sz="1469">
                <a:solidFill>
                  <a:schemeClr val="tx1">
                    <a:tint val="75000"/>
                  </a:schemeClr>
                </a:solidFill>
              </a:defRPr>
            </a:lvl6pPr>
            <a:lvl7pPr marL="2863168" indent="0">
              <a:buNone/>
              <a:defRPr sz="1469">
                <a:solidFill>
                  <a:schemeClr val="tx1">
                    <a:tint val="75000"/>
                  </a:schemeClr>
                </a:solidFill>
              </a:defRPr>
            </a:lvl7pPr>
            <a:lvl8pPr marL="3340363" indent="0">
              <a:buNone/>
              <a:defRPr sz="1469">
                <a:solidFill>
                  <a:schemeClr val="tx1">
                    <a:tint val="75000"/>
                  </a:schemeClr>
                </a:solidFill>
              </a:defRPr>
            </a:lvl8pPr>
            <a:lvl9pPr marL="3817558" indent="0">
              <a:buNone/>
              <a:defRPr sz="146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85A564-C41C-4984-972E-AECC53F999D8}" type="datetime8">
              <a:rPr lang="ar-EG" smtClean="0"/>
              <a:pPr/>
              <a:t>17 آب، 23</a:t>
            </a:fld>
            <a:endParaRPr lang="ar-EG"/>
          </a:p>
        </p:txBody>
      </p:sp>
      <p:sp>
        <p:nvSpPr>
          <p:cNvPr id="5" name="Footer Placeholder 4"/>
          <p:cNvSpPr>
            <a:spLocks noGrp="1"/>
          </p:cNvSpPr>
          <p:nvPr>
            <p:ph type="ftr" sz="quarter" idx="11"/>
          </p:nvPr>
        </p:nvSpPr>
        <p:spPr/>
        <p:txBody>
          <a:bodyPr/>
          <a:lstStyle/>
          <a:p>
            <a:endParaRPr lang="ar-EG" dirty="0"/>
          </a:p>
        </p:txBody>
      </p:sp>
      <p:sp>
        <p:nvSpPr>
          <p:cNvPr id="6" name="Slide Number Placeholder 5"/>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93198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609601" y="1600201"/>
            <a:ext cx="5384801" cy="4525963"/>
          </a:xfrm>
        </p:spPr>
        <p:txBody>
          <a:bodyPr/>
          <a:lstStyle>
            <a:lvl1pPr>
              <a:defRPr sz="2938"/>
            </a:lvl1pPr>
            <a:lvl2pPr>
              <a:defRPr sz="2519"/>
            </a:lvl2pPr>
            <a:lvl3pPr>
              <a:defRPr sz="2099"/>
            </a:lvl3pPr>
            <a:lvl4pPr>
              <a:defRPr sz="1819"/>
            </a:lvl4pPr>
            <a:lvl5pPr>
              <a:defRPr sz="1819"/>
            </a:lvl5pPr>
            <a:lvl6pPr>
              <a:defRPr sz="1819"/>
            </a:lvl6pPr>
            <a:lvl7pPr>
              <a:defRPr sz="1819"/>
            </a:lvl7pPr>
            <a:lvl8pPr>
              <a:defRPr sz="1819"/>
            </a:lvl8pPr>
            <a:lvl9pPr>
              <a:defRPr sz="18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6197601" y="1600201"/>
            <a:ext cx="5384801" cy="4525963"/>
          </a:xfrm>
        </p:spPr>
        <p:txBody>
          <a:bodyPr/>
          <a:lstStyle>
            <a:lvl1pPr>
              <a:defRPr sz="2938"/>
            </a:lvl1pPr>
            <a:lvl2pPr>
              <a:defRPr sz="2519"/>
            </a:lvl2pPr>
            <a:lvl3pPr>
              <a:defRPr sz="2099"/>
            </a:lvl3pPr>
            <a:lvl4pPr>
              <a:defRPr sz="1819"/>
            </a:lvl4pPr>
            <a:lvl5pPr>
              <a:defRPr sz="1819"/>
            </a:lvl5pPr>
            <a:lvl6pPr>
              <a:defRPr sz="1819"/>
            </a:lvl6pPr>
            <a:lvl7pPr>
              <a:defRPr sz="1819"/>
            </a:lvl7pPr>
            <a:lvl8pPr>
              <a:defRPr sz="1819"/>
            </a:lvl8pPr>
            <a:lvl9pPr>
              <a:defRPr sz="18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p:cNvSpPr>
            <a:spLocks noGrp="1"/>
          </p:cNvSpPr>
          <p:nvPr>
            <p:ph type="dt" sz="half" idx="10"/>
          </p:nvPr>
        </p:nvSpPr>
        <p:spPr/>
        <p:txBody>
          <a:bodyPr/>
          <a:lstStyle/>
          <a:p>
            <a:fld id="{8D86CCE2-8CF0-42E8-AB26-D4DE83B5F56E}" type="datetime8">
              <a:rPr lang="ar-EG" smtClean="0"/>
              <a:pPr/>
              <a:t>17 آب، 23</a:t>
            </a:fld>
            <a:endParaRPr lang="ar-EG"/>
          </a:p>
        </p:txBody>
      </p:sp>
      <p:sp>
        <p:nvSpPr>
          <p:cNvPr id="6" name="Footer Placeholder 5"/>
          <p:cNvSpPr>
            <a:spLocks noGrp="1"/>
          </p:cNvSpPr>
          <p:nvPr>
            <p:ph type="ftr" sz="quarter" idx="11"/>
          </p:nvPr>
        </p:nvSpPr>
        <p:spPr/>
        <p:txBody>
          <a:bodyPr/>
          <a:lstStyle/>
          <a:p>
            <a:endParaRPr lang="ar-EG" dirty="0"/>
          </a:p>
        </p:txBody>
      </p:sp>
      <p:sp>
        <p:nvSpPr>
          <p:cNvPr id="7" name="Slide Number Placeholder 6"/>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3746555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609602" y="1535117"/>
            <a:ext cx="5386918" cy="639762"/>
          </a:xfrm>
        </p:spPr>
        <p:txBody>
          <a:bodyPr anchor="b"/>
          <a:lstStyle>
            <a:lvl1pPr marL="0" indent="0">
              <a:buNone/>
              <a:defRPr sz="2519" b="1"/>
            </a:lvl1pPr>
            <a:lvl2pPr marL="477195" indent="0">
              <a:buNone/>
              <a:defRPr sz="2099" b="1"/>
            </a:lvl2pPr>
            <a:lvl3pPr marL="954389" indent="0">
              <a:buNone/>
              <a:defRPr sz="1819" b="1"/>
            </a:lvl3pPr>
            <a:lvl4pPr marL="1431584" indent="0">
              <a:buNone/>
              <a:defRPr sz="1679" b="1"/>
            </a:lvl4pPr>
            <a:lvl5pPr marL="1908780" indent="0">
              <a:buNone/>
              <a:defRPr sz="1679" b="1"/>
            </a:lvl5pPr>
            <a:lvl6pPr marL="2385973" indent="0">
              <a:buNone/>
              <a:defRPr sz="1679" b="1"/>
            </a:lvl6pPr>
            <a:lvl7pPr marL="2863168" indent="0">
              <a:buNone/>
              <a:defRPr sz="1679" b="1"/>
            </a:lvl7pPr>
            <a:lvl8pPr marL="3340363" indent="0">
              <a:buNone/>
              <a:defRPr sz="1679" b="1"/>
            </a:lvl8pPr>
            <a:lvl9pPr marL="3817558" indent="0">
              <a:buNone/>
              <a:defRPr sz="1679" b="1"/>
            </a:lvl9pPr>
          </a:lstStyle>
          <a:p>
            <a:pPr lvl="0"/>
            <a:r>
              <a:rPr lang="en-US"/>
              <a:t>Click to edit Master text styles</a:t>
            </a:r>
          </a:p>
        </p:txBody>
      </p:sp>
      <p:sp>
        <p:nvSpPr>
          <p:cNvPr id="4" name="Content Placeholder 3"/>
          <p:cNvSpPr>
            <a:spLocks noGrp="1"/>
          </p:cNvSpPr>
          <p:nvPr>
            <p:ph sz="half" idx="2"/>
          </p:nvPr>
        </p:nvSpPr>
        <p:spPr>
          <a:xfrm>
            <a:off x="609602" y="2174875"/>
            <a:ext cx="5386918" cy="3951289"/>
          </a:xfrm>
        </p:spPr>
        <p:txBody>
          <a:bodyPr/>
          <a:lstStyle>
            <a:lvl1pPr>
              <a:defRPr sz="2519"/>
            </a:lvl1pPr>
            <a:lvl2pPr>
              <a:defRPr sz="2099"/>
            </a:lvl2pPr>
            <a:lvl3pPr>
              <a:defRPr sz="1819"/>
            </a:lvl3pPr>
            <a:lvl4pPr>
              <a:defRPr sz="1679"/>
            </a:lvl4pPr>
            <a:lvl5pPr>
              <a:defRPr sz="1679"/>
            </a:lvl5pPr>
            <a:lvl6pPr>
              <a:defRPr sz="1679"/>
            </a:lvl6pPr>
            <a:lvl7pPr>
              <a:defRPr sz="1679"/>
            </a:lvl7pPr>
            <a:lvl8pPr>
              <a:defRPr sz="1679"/>
            </a:lvl8pPr>
            <a:lvl9pPr>
              <a:defRPr sz="167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6193369" y="1535117"/>
            <a:ext cx="5389033" cy="639762"/>
          </a:xfrm>
        </p:spPr>
        <p:txBody>
          <a:bodyPr anchor="b"/>
          <a:lstStyle>
            <a:lvl1pPr marL="0" indent="0">
              <a:buNone/>
              <a:defRPr sz="2519" b="1"/>
            </a:lvl1pPr>
            <a:lvl2pPr marL="477195" indent="0">
              <a:buNone/>
              <a:defRPr sz="2099" b="1"/>
            </a:lvl2pPr>
            <a:lvl3pPr marL="954389" indent="0">
              <a:buNone/>
              <a:defRPr sz="1819" b="1"/>
            </a:lvl3pPr>
            <a:lvl4pPr marL="1431584" indent="0">
              <a:buNone/>
              <a:defRPr sz="1679" b="1"/>
            </a:lvl4pPr>
            <a:lvl5pPr marL="1908780" indent="0">
              <a:buNone/>
              <a:defRPr sz="1679" b="1"/>
            </a:lvl5pPr>
            <a:lvl6pPr marL="2385973" indent="0">
              <a:buNone/>
              <a:defRPr sz="1679" b="1"/>
            </a:lvl6pPr>
            <a:lvl7pPr marL="2863168" indent="0">
              <a:buNone/>
              <a:defRPr sz="1679" b="1"/>
            </a:lvl7pPr>
            <a:lvl8pPr marL="3340363" indent="0">
              <a:buNone/>
              <a:defRPr sz="1679" b="1"/>
            </a:lvl8pPr>
            <a:lvl9pPr marL="3817558" indent="0">
              <a:buNone/>
              <a:defRPr sz="1679"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9"/>
          </a:xfrm>
        </p:spPr>
        <p:txBody>
          <a:bodyPr/>
          <a:lstStyle>
            <a:lvl1pPr>
              <a:defRPr sz="2519"/>
            </a:lvl1pPr>
            <a:lvl2pPr>
              <a:defRPr sz="2099"/>
            </a:lvl2pPr>
            <a:lvl3pPr>
              <a:defRPr sz="1819"/>
            </a:lvl3pPr>
            <a:lvl4pPr>
              <a:defRPr sz="1679"/>
            </a:lvl4pPr>
            <a:lvl5pPr>
              <a:defRPr sz="1679"/>
            </a:lvl5pPr>
            <a:lvl6pPr>
              <a:defRPr sz="1679"/>
            </a:lvl6pPr>
            <a:lvl7pPr>
              <a:defRPr sz="1679"/>
            </a:lvl7pPr>
            <a:lvl8pPr>
              <a:defRPr sz="1679"/>
            </a:lvl8pPr>
            <a:lvl9pPr>
              <a:defRPr sz="167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p:cNvSpPr>
            <a:spLocks noGrp="1"/>
          </p:cNvSpPr>
          <p:nvPr>
            <p:ph type="dt" sz="half" idx="10"/>
          </p:nvPr>
        </p:nvSpPr>
        <p:spPr/>
        <p:txBody>
          <a:bodyPr/>
          <a:lstStyle/>
          <a:p>
            <a:fld id="{23FEFD75-21B2-4805-B3C0-05A3A4F03C96}" type="datetime8">
              <a:rPr lang="ar-EG" smtClean="0"/>
              <a:pPr/>
              <a:t>17 آب، 23</a:t>
            </a:fld>
            <a:endParaRPr lang="ar-EG"/>
          </a:p>
        </p:txBody>
      </p:sp>
      <p:sp>
        <p:nvSpPr>
          <p:cNvPr id="8" name="Footer Placeholder 7"/>
          <p:cNvSpPr>
            <a:spLocks noGrp="1"/>
          </p:cNvSpPr>
          <p:nvPr>
            <p:ph type="ftr" sz="quarter" idx="11"/>
          </p:nvPr>
        </p:nvSpPr>
        <p:spPr/>
        <p:txBody>
          <a:bodyPr/>
          <a:lstStyle/>
          <a:p>
            <a:endParaRPr lang="ar-EG" dirty="0"/>
          </a:p>
        </p:txBody>
      </p:sp>
      <p:sp>
        <p:nvSpPr>
          <p:cNvPr id="9" name="Slide Number Placeholder 8"/>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2308007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p:cNvSpPr>
            <a:spLocks noGrp="1"/>
          </p:cNvSpPr>
          <p:nvPr>
            <p:ph type="dt" sz="half" idx="10"/>
          </p:nvPr>
        </p:nvSpPr>
        <p:spPr/>
        <p:txBody>
          <a:bodyPr/>
          <a:lstStyle/>
          <a:p>
            <a:fld id="{6123AE5A-84AB-43AE-905A-50638E190AA4}" type="datetime8">
              <a:rPr lang="ar-EG" smtClean="0"/>
              <a:pPr/>
              <a:t>17 آب، 23</a:t>
            </a:fld>
            <a:endParaRPr lang="ar-EG"/>
          </a:p>
        </p:txBody>
      </p:sp>
      <p:sp>
        <p:nvSpPr>
          <p:cNvPr id="4" name="Footer Placeholder 3"/>
          <p:cNvSpPr>
            <a:spLocks noGrp="1"/>
          </p:cNvSpPr>
          <p:nvPr>
            <p:ph type="ftr" sz="quarter" idx="11"/>
          </p:nvPr>
        </p:nvSpPr>
        <p:spPr/>
        <p:txBody>
          <a:bodyPr/>
          <a:lstStyle/>
          <a:p>
            <a:endParaRPr lang="ar-EG" dirty="0"/>
          </a:p>
        </p:txBody>
      </p:sp>
      <p:sp>
        <p:nvSpPr>
          <p:cNvPr id="5" name="Slide Number Placeholder 4"/>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3540406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31645-AAD3-45D1-B68B-7E7156486FD0}" type="datetime8">
              <a:rPr lang="ar-EG" smtClean="0"/>
              <a:pPr/>
              <a:t>17 آب، 23</a:t>
            </a:fld>
            <a:endParaRPr lang="ar-EG"/>
          </a:p>
        </p:txBody>
      </p:sp>
      <p:sp>
        <p:nvSpPr>
          <p:cNvPr id="3" name="Footer Placeholder 2"/>
          <p:cNvSpPr>
            <a:spLocks noGrp="1"/>
          </p:cNvSpPr>
          <p:nvPr>
            <p:ph type="ftr" sz="quarter" idx="11"/>
          </p:nvPr>
        </p:nvSpPr>
        <p:spPr/>
        <p:txBody>
          <a:bodyPr/>
          <a:lstStyle/>
          <a:p>
            <a:r>
              <a:rPr lang="en-US"/>
              <a:t>   FEPS- International Relations Office  Contact : ib@feps.edu.eg </a:t>
            </a:r>
            <a:endParaRPr lang="ar-EG"/>
          </a:p>
        </p:txBody>
      </p:sp>
      <p:sp>
        <p:nvSpPr>
          <p:cNvPr id="4" name="Slide Number Placeholder 3"/>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1627978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2"/>
            <a:ext cx="4011084" cy="1162050"/>
          </a:xfrm>
        </p:spPr>
        <p:txBody>
          <a:bodyPr anchor="b"/>
          <a:lstStyle>
            <a:lvl1pPr algn="r">
              <a:defRPr sz="2099" b="1"/>
            </a:lvl1pPr>
          </a:lstStyle>
          <a:p>
            <a:r>
              <a:rPr lang="en-US"/>
              <a:t>Click to edit Master title style</a:t>
            </a:r>
            <a:endParaRPr lang="ar-EG"/>
          </a:p>
        </p:txBody>
      </p:sp>
      <p:sp>
        <p:nvSpPr>
          <p:cNvPr id="3" name="Content Placeholder 2"/>
          <p:cNvSpPr>
            <a:spLocks noGrp="1"/>
          </p:cNvSpPr>
          <p:nvPr>
            <p:ph idx="1"/>
          </p:nvPr>
        </p:nvSpPr>
        <p:spPr>
          <a:xfrm>
            <a:off x="4766733" y="273054"/>
            <a:ext cx="6815667" cy="5853112"/>
          </a:xfrm>
        </p:spPr>
        <p:txBody>
          <a:bodyPr/>
          <a:lstStyle>
            <a:lvl1pPr>
              <a:defRPr sz="3288"/>
            </a:lvl1pPr>
            <a:lvl2pPr>
              <a:defRPr sz="2938"/>
            </a:lvl2pPr>
            <a:lvl3pPr>
              <a:defRPr sz="2519"/>
            </a:lvl3pPr>
            <a:lvl4pPr>
              <a:defRPr sz="2099"/>
            </a:lvl4pPr>
            <a:lvl5pPr>
              <a:defRPr sz="2099"/>
            </a:lvl5pPr>
            <a:lvl6pPr>
              <a:defRPr sz="2099"/>
            </a:lvl6pPr>
            <a:lvl7pPr>
              <a:defRPr sz="2099"/>
            </a:lvl7pPr>
            <a:lvl8pPr>
              <a:defRPr sz="2099"/>
            </a:lvl8pPr>
            <a:lvl9pPr>
              <a:defRPr sz="20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609600" y="1435102"/>
            <a:ext cx="4011084" cy="4691063"/>
          </a:xfrm>
        </p:spPr>
        <p:txBody>
          <a:bodyPr/>
          <a:lstStyle>
            <a:lvl1pPr marL="0" indent="0">
              <a:buNone/>
              <a:defRPr sz="1469"/>
            </a:lvl1pPr>
            <a:lvl2pPr marL="477195" indent="0">
              <a:buNone/>
              <a:defRPr sz="1329"/>
            </a:lvl2pPr>
            <a:lvl3pPr marL="954389" indent="0">
              <a:buNone/>
              <a:defRPr sz="1049"/>
            </a:lvl3pPr>
            <a:lvl4pPr marL="1431584" indent="0">
              <a:buNone/>
              <a:defRPr sz="979"/>
            </a:lvl4pPr>
            <a:lvl5pPr marL="1908780" indent="0">
              <a:buNone/>
              <a:defRPr sz="979"/>
            </a:lvl5pPr>
            <a:lvl6pPr marL="2385973" indent="0">
              <a:buNone/>
              <a:defRPr sz="979"/>
            </a:lvl6pPr>
            <a:lvl7pPr marL="2863168" indent="0">
              <a:buNone/>
              <a:defRPr sz="979"/>
            </a:lvl7pPr>
            <a:lvl8pPr marL="3340363" indent="0">
              <a:buNone/>
              <a:defRPr sz="979"/>
            </a:lvl8pPr>
            <a:lvl9pPr marL="3817558" indent="0">
              <a:buNone/>
              <a:defRPr sz="979"/>
            </a:lvl9pPr>
          </a:lstStyle>
          <a:p>
            <a:pPr lvl="0"/>
            <a:r>
              <a:rPr lang="en-US"/>
              <a:t>Click to edit Master text styles</a:t>
            </a:r>
          </a:p>
        </p:txBody>
      </p:sp>
      <p:sp>
        <p:nvSpPr>
          <p:cNvPr id="5" name="Date Placeholder 4"/>
          <p:cNvSpPr>
            <a:spLocks noGrp="1"/>
          </p:cNvSpPr>
          <p:nvPr>
            <p:ph type="dt" sz="half" idx="10"/>
          </p:nvPr>
        </p:nvSpPr>
        <p:spPr/>
        <p:txBody>
          <a:bodyPr/>
          <a:lstStyle/>
          <a:p>
            <a:fld id="{1588AA5D-1119-4F9E-B828-9216C93AFC8F}" type="datetime8">
              <a:rPr lang="ar-EG" smtClean="0"/>
              <a:pPr/>
              <a:t>17 آب، 23</a:t>
            </a:fld>
            <a:endParaRPr lang="ar-EG"/>
          </a:p>
        </p:txBody>
      </p:sp>
      <p:sp>
        <p:nvSpPr>
          <p:cNvPr id="6" name="Footer Placeholder 5"/>
          <p:cNvSpPr>
            <a:spLocks noGrp="1"/>
          </p:cNvSpPr>
          <p:nvPr>
            <p:ph type="ftr" sz="quarter" idx="11"/>
          </p:nvPr>
        </p:nvSpPr>
        <p:spPr/>
        <p:txBody>
          <a:bodyPr/>
          <a:lstStyle/>
          <a:p>
            <a:r>
              <a:rPr lang="en-US"/>
              <a:t>   FEPS- International Relations Office  Contact : ib@feps.edu.eg </a:t>
            </a:r>
            <a:endParaRPr lang="ar-EG"/>
          </a:p>
        </p:txBody>
      </p:sp>
      <p:sp>
        <p:nvSpPr>
          <p:cNvPr id="7" name="Slide Number Placeholder 6"/>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924698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20" y="4800607"/>
            <a:ext cx="7315200" cy="566738"/>
          </a:xfrm>
        </p:spPr>
        <p:txBody>
          <a:bodyPr anchor="b"/>
          <a:lstStyle>
            <a:lvl1pPr algn="r">
              <a:defRPr sz="2099" b="1"/>
            </a:lvl1pPr>
          </a:lstStyle>
          <a:p>
            <a:r>
              <a:rPr lang="en-US"/>
              <a:t>Click to edit Master title style</a:t>
            </a:r>
            <a:endParaRPr lang="ar-EG"/>
          </a:p>
        </p:txBody>
      </p:sp>
      <p:sp>
        <p:nvSpPr>
          <p:cNvPr id="3" name="Picture Placeholder 2"/>
          <p:cNvSpPr>
            <a:spLocks noGrp="1"/>
          </p:cNvSpPr>
          <p:nvPr>
            <p:ph type="pic" idx="1"/>
          </p:nvPr>
        </p:nvSpPr>
        <p:spPr>
          <a:xfrm>
            <a:off x="2389720" y="612779"/>
            <a:ext cx="7315200" cy="4114800"/>
          </a:xfrm>
        </p:spPr>
        <p:txBody>
          <a:bodyPr/>
          <a:lstStyle>
            <a:lvl1pPr marL="0" indent="0">
              <a:buNone/>
              <a:defRPr sz="3288"/>
            </a:lvl1pPr>
            <a:lvl2pPr marL="477195" indent="0">
              <a:buNone/>
              <a:defRPr sz="2938"/>
            </a:lvl2pPr>
            <a:lvl3pPr marL="954389" indent="0">
              <a:buNone/>
              <a:defRPr sz="2519"/>
            </a:lvl3pPr>
            <a:lvl4pPr marL="1431584" indent="0">
              <a:buNone/>
              <a:defRPr sz="2099"/>
            </a:lvl4pPr>
            <a:lvl5pPr marL="1908780" indent="0">
              <a:buNone/>
              <a:defRPr sz="2099"/>
            </a:lvl5pPr>
            <a:lvl6pPr marL="2385973" indent="0">
              <a:buNone/>
              <a:defRPr sz="2099"/>
            </a:lvl6pPr>
            <a:lvl7pPr marL="2863168" indent="0">
              <a:buNone/>
              <a:defRPr sz="2099"/>
            </a:lvl7pPr>
            <a:lvl8pPr marL="3340363" indent="0">
              <a:buNone/>
              <a:defRPr sz="2099"/>
            </a:lvl8pPr>
            <a:lvl9pPr marL="3817558" indent="0">
              <a:buNone/>
              <a:defRPr sz="2099"/>
            </a:lvl9pPr>
          </a:lstStyle>
          <a:p>
            <a:endParaRPr lang="ar-EG"/>
          </a:p>
        </p:txBody>
      </p:sp>
      <p:sp>
        <p:nvSpPr>
          <p:cNvPr id="4" name="Text Placeholder 3"/>
          <p:cNvSpPr>
            <a:spLocks noGrp="1"/>
          </p:cNvSpPr>
          <p:nvPr>
            <p:ph type="body" sz="half" idx="2"/>
          </p:nvPr>
        </p:nvSpPr>
        <p:spPr>
          <a:xfrm>
            <a:off x="2389720" y="5367339"/>
            <a:ext cx="7315200" cy="804862"/>
          </a:xfrm>
        </p:spPr>
        <p:txBody>
          <a:bodyPr/>
          <a:lstStyle>
            <a:lvl1pPr marL="0" indent="0">
              <a:buNone/>
              <a:defRPr sz="1469"/>
            </a:lvl1pPr>
            <a:lvl2pPr marL="477195" indent="0">
              <a:buNone/>
              <a:defRPr sz="1329"/>
            </a:lvl2pPr>
            <a:lvl3pPr marL="954389" indent="0">
              <a:buNone/>
              <a:defRPr sz="1049"/>
            </a:lvl3pPr>
            <a:lvl4pPr marL="1431584" indent="0">
              <a:buNone/>
              <a:defRPr sz="979"/>
            </a:lvl4pPr>
            <a:lvl5pPr marL="1908780" indent="0">
              <a:buNone/>
              <a:defRPr sz="979"/>
            </a:lvl5pPr>
            <a:lvl6pPr marL="2385973" indent="0">
              <a:buNone/>
              <a:defRPr sz="979"/>
            </a:lvl6pPr>
            <a:lvl7pPr marL="2863168" indent="0">
              <a:buNone/>
              <a:defRPr sz="979"/>
            </a:lvl7pPr>
            <a:lvl8pPr marL="3340363" indent="0">
              <a:buNone/>
              <a:defRPr sz="979"/>
            </a:lvl8pPr>
            <a:lvl9pPr marL="3817558" indent="0">
              <a:buNone/>
              <a:defRPr sz="979"/>
            </a:lvl9pPr>
          </a:lstStyle>
          <a:p>
            <a:pPr lvl="0"/>
            <a:r>
              <a:rPr lang="en-US"/>
              <a:t>Click to edit Master text styles</a:t>
            </a:r>
          </a:p>
        </p:txBody>
      </p:sp>
      <p:sp>
        <p:nvSpPr>
          <p:cNvPr id="5" name="Date Placeholder 4"/>
          <p:cNvSpPr>
            <a:spLocks noGrp="1"/>
          </p:cNvSpPr>
          <p:nvPr>
            <p:ph type="dt" sz="half" idx="10"/>
          </p:nvPr>
        </p:nvSpPr>
        <p:spPr/>
        <p:txBody>
          <a:bodyPr/>
          <a:lstStyle/>
          <a:p>
            <a:fld id="{C8CC9ADB-FDCC-4C13-B9D2-25BC84C7B07B}" type="datetime8">
              <a:rPr lang="ar-EG" smtClean="0"/>
              <a:pPr/>
              <a:t>17 آب، 23</a:t>
            </a:fld>
            <a:endParaRPr lang="ar-EG"/>
          </a:p>
        </p:txBody>
      </p:sp>
      <p:sp>
        <p:nvSpPr>
          <p:cNvPr id="6" name="Footer Placeholder 5"/>
          <p:cNvSpPr>
            <a:spLocks noGrp="1"/>
          </p:cNvSpPr>
          <p:nvPr>
            <p:ph type="ftr" sz="quarter" idx="11"/>
          </p:nvPr>
        </p:nvSpPr>
        <p:spPr/>
        <p:txBody>
          <a:bodyPr/>
          <a:lstStyle/>
          <a:p>
            <a:endParaRPr lang="ar-EG" dirty="0"/>
          </a:p>
        </p:txBody>
      </p:sp>
      <p:sp>
        <p:nvSpPr>
          <p:cNvPr id="7" name="Slide Number Placeholder 6"/>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3375568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6D717D82-607B-41A2-8232-A8B44F1BFB38}" type="datetime8">
              <a:rPr lang="ar-EG" smtClean="0"/>
              <a:pPr/>
              <a:t>17 آب، 23</a:t>
            </a:fld>
            <a:endParaRPr lang="ar-EG"/>
          </a:p>
        </p:txBody>
      </p:sp>
      <p:sp>
        <p:nvSpPr>
          <p:cNvPr id="5" name="Footer Placeholder 4"/>
          <p:cNvSpPr>
            <a:spLocks noGrp="1"/>
          </p:cNvSpPr>
          <p:nvPr>
            <p:ph type="ftr" sz="quarter" idx="11"/>
          </p:nvPr>
        </p:nvSpPr>
        <p:spPr/>
        <p:txBody>
          <a:bodyPr/>
          <a:lstStyle/>
          <a:p>
            <a:endParaRPr lang="ar-EG" dirty="0"/>
          </a:p>
        </p:txBody>
      </p:sp>
      <p:sp>
        <p:nvSpPr>
          <p:cNvPr id="6" name="Slide Number Placeholder 5"/>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914829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4" y="274639"/>
            <a:ext cx="27432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609603"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7E33A6E2-32F5-45D9-B89E-64625328B5C7}" type="datetime8">
              <a:rPr lang="ar-EG" smtClean="0"/>
              <a:pPr/>
              <a:t>17 آب، 23</a:t>
            </a:fld>
            <a:endParaRPr lang="ar-EG"/>
          </a:p>
        </p:txBody>
      </p:sp>
      <p:sp>
        <p:nvSpPr>
          <p:cNvPr id="5" name="Footer Placeholder 4"/>
          <p:cNvSpPr>
            <a:spLocks noGrp="1"/>
          </p:cNvSpPr>
          <p:nvPr>
            <p:ph type="ftr" sz="quarter" idx="11"/>
          </p:nvPr>
        </p:nvSpPr>
        <p:spPr/>
        <p:txBody>
          <a:bodyPr/>
          <a:lstStyle/>
          <a:p>
            <a:endParaRPr lang="ar-EG" dirty="0"/>
          </a:p>
        </p:txBody>
      </p:sp>
      <p:sp>
        <p:nvSpPr>
          <p:cNvPr id="6" name="Slide Number Placeholder 5"/>
          <p:cNvSpPr>
            <a:spLocks noGrp="1"/>
          </p:cNvSpPr>
          <p:nvPr>
            <p:ph type="sldNum" sz="quarter" idx="12"/>
          </p:nvPr>
        </p:nvSpPr>
        <p:spPr/>
        <p:txBody>
          <a:bodyPr/>
          <a:lstStyle/>
          <a:p>
            <a:fld id="{DF0231F3-196C-4028-A50B-9F60805CD932}" type="slidenum">
              <a:rPr lang="ar-EG" smtClean="0"/>
              <a:pPr/>
              <a:t>‹#›</a:t>
            </a:fld>
            <a:endParaRPr lang="ar-EG"/>
          </a:p>
        </p:txBody>
      </p:sp>
    </p:spTree>
    <p:extLst>
      <p:ext uri="{BB962C8B-B14F-4D97-AF65-F5344CB8AC3E}">
        <p14:creationId xmlns:p14="http://schemas.microsoft.com/office/powerpoint/2010/main" val="3302822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633B759-65F8-437F-8D88-322162E68ED5}" type="datetime8">
              <a:rPr lang="ar-EG" smtClean="0"/>
              <a:pPr/>
              <a:t>17 آب، 23</a:t>
            </a:fld>
            <a:endParaRPr lang="ar-EG"/>
          </a:p>
        </p:txBody>
      </p:sp>
      <p:sp>
        <p:nvSpPr>
          <p:cNvPr id="4" name="Footer Placeholder 3"/>
          <p:cNvSpPr>
            <a:spLocks noGrp="1"/>
          </p:cNvSpPr>
          <p:nvPr>
            <p:ph type="ftr" sz="quarter" idx="11"/>
          </p:nvPr>
        </p:nvSpPr>
        <p:spPr/>
        <p:txBody>
          <a:bodyPr/>
          <a:lstStyle/>
          <a:p>
            <a:endParaRPr lang="ar-EG" dirty="0"/>
          </a:p>
        </p:txBody>
      </p:sp>
      <p:sp>
        <p:nvSpPr>
          <p:cNvPr id="5" name="Slide Number Placeholder 4"/>
          <p:cNvSpPr>
            <a:spLocks noGrp="1"/>
          </p:cNvSpPr>
          <p:nvPr>
            <p:ph type="sldNum" sz="quarter" idx="12"/>
          </p:nvPr>
        </p:nvSpPr>
        <p:spPr/>
        <p:txBody>
          <a:bodyPr/>
          <a:lstStyle/>
          <a:p>
            <a:fld id="{DF0231F3-196C-4028-A50B-9F60805CD932}" type="slidenum">
              <a:rPr lang="ar-EG" smtClean="0"/>
              <a:pPr/>
              <a:t>‹#›</a:t>
            </a:fld>
            <a:endParaRPr lang="ar-EG"/>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78121" y="0"/>
            <a:ext cx="1813681" cy="1177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87944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2" y="274643"/>
            <a:ext cx="10972801" cy="1143000"/>
          </a:xfrm>
          <a:prstGeom prst="rect">
            <a:avLst/>
          </a:prstGeom>
        </p:spPr>
        <p:txBody>
          <a:bodyPr vert="horz" lIns="136419" tIns="68209" rIns="136419" bIns="68209" rtlCol="1" anchor="ctr">
            <a:normAutofit/>
          </a:bodyPr>
          <a:lstStyle/>
          <a:p>
            <a:r>
              <a:rPr lang="en-US"/>
              <a:t>Click to edit Master title style</a:t>
            </a:r>
            <a:endParaRPr lang="ar-EG"/>
          </a:p>
        </p:txBody>
      </p:sp>
      <p:sp>
        <p:nvSpPr>
          <p:cNvPr id="3" name="Text Placeholder 2"/>
          <p:cNvSpPr>
            <a:spLocks noGrp="1"/>
          </p:cNvSpPr>
          <p:nvPr>
            <p:ph type="body" idx="1"/>
          </p:nvPr>
        </p:nvSpPr>
        <p:spPr>
          <a:xfrm>
            <a:off x="609602" y="1600201"/>
            <a:ext cx="10972801" cy="4525963"/>
          </a:xfrm>
          <a:prstGeom prst="rect">
            <a:avLst/>
          </a:prstGeom>
        </p:spPr>
        <p:txBody>
          <a:bodyPr vert="horz" lIns="136419" tIns="68209" rIns="136419" bIns="68209"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2"/>
          </p:nvPr>
        </p:nvSpPr>
        <p:spPr>
          <a:xfrm>
            <a:off x="8737603" y="6356351"/>
            <a:ext cx="2844799" cy="365125"/>
          </a:xfrm>
          <a:prstGeom prst="rect">
            <a:avLst/>
          </a:prstGeom>
        </p:spPr>
        <p:txBody>
          <a:bodyPr vert="horz" lIns="136419" tIns="68209" rIns="136419" bIns="68209" rtlCol="1" anchor="ctr"/>
          <a:lstStyle>
            <a:lvl1pPr algn="r">
              <a:defRPr sz="1329">
                <a:solidFill>
                  <a:schemeClr val="tx1">
                    <a:tint val="75000"/>
                  </a:schemeClr>
                </a:solidFill>
              </a:defRPr>
            </a:lvl1pPr>
          </a:lstStyle>
          <a:p>
            <a:fld id="{1633B759-65F8-437F-8D88-322162E68ED5}" type="datetime8">
              <a:rPr lang="ar-EG" smtClean="0"/>
              <a:pPr/>
              <a:t>17 آب، 23</a:t>
            </a:fld>
            <a:endParaRPr lang="ar-EG"/>
          </a:p>
        </p:txBody>
      </p:sp>
      <p:sp>
        <p:nvSpPr>
          <p:cNvPr id="5" name="Footer Placeholder 4"/>
          <p:cNvSpPr>
            <a:spLocks noGrp="1"/>
          </p:cNvSpPr>
          <p:nvPr>
            <p:ph type="ftr" sz="quarter" idx="3"/>
          </p:nvPr>
        </p:nvSpPr>
        <p:spPr>
          <a:xfrm>
            <a:off x="4165602" y="6356351"/>
            <a:ext cx="3860800" cy="365125"/>
          </a:xfrm>
          <a:prstGeom prst="rect">
            <a:avLst/>
          </a:prstGeom>
        </p:spPr>
        <p:txBody>
          <a:bodyPr vert="horz" lIns="136419" tIns="68209" rIns="136419" bIns="68209" rtlCol="1" anchor="ctr"/>
          <a:lstStyle>
            <a:lvl1pPr algn="ctr">
              <a:defRPr sz="1329">
                <a:solidFill>
                  <a:schemeClr val="tx1">
                    <a:tint val="75000"/>
                  </a:schemeClr>
                </a:solidFill>
              </a:defRPr>
            </a:lvl1pPr>
          </a:lstStyle>
          <a:p>
            <a:endParaRPr lang="ar-EG" dirty="0"/>
          </a:p>
        </p:txBody>
      </p:sp>
      <p:sp>
        <p:nvSpPr>
          <p:cNvPr id="6" name="Slide Number Placeholder 5"/>
          <p:cNvSpPr>
            <a:spLocks noGrp="1"/>
          </p:cNvSpPr>
          <p:nvPr>
            <p:ph type="sldNum" sz="quarter" idx="4"/>
          </p:nvPr>
        </p:nvSpPr>
        <p:spPr>
          <a:xfrm>
            <a:off x="609604" y="6356351"/>
            <a:ext cx="2844799" cy="365125"/>
          </a:xfrm>
          <a:prstGeom prst="rect">
            <a:avLst/>
          </a:prstGeom>
        </p:spPr>
        <p:txBody>
          <a:bodyPr vert="horz" lIns="136419" tIns="68209" rIns="136419" bIns="68209" rtlCol="1" anchor="ctr"/>
          <a:lstStyle>
            <a:lvl1pPr algn="l">
              <a:defRPr sz="1329">
                <a:solidFill>
                  <a:schemeClr val="tx1">
                    <a:tint val="75000"/>
                  </a:schemeClr>
                </a:solidFill>
              </a:defRPr>
            </a:lvl1pPr>
          </a:lstStyle>
          <a:p>
            <a:fld id="{DF0231F3-196C-4028-A50B-9F60805CD932}" type="slidenum">
              <a:rPr lang="ar-EG" smtClean="0"/>
              <a:pPr/>
              <a:t>‹#›</a:t>
            </a:fld>
            <a:endParaRPr lang="ar-EG"/>
          </a:p>
        </p:txBody>
      </p:sp>
    </p:spTree>
    <p:extLst>
      <p:ext uri="{BB962C8B-B14F-4D97-AF65-F5344CB8AC3E}">
        <p14:creationId xmlns:p14="http://schemas.microsoft.com/office/powerpoint/2010/main" val="6571497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ctr" defTabSz="954389" rtl="1" eaLnBrk="1" latinLnBrk="0" hangingPunct="1">
        <a:spcBef>
          <a:spcPct val="0"/>
        </a:spcBef>
        <a:buNone/>
        <a:defRPr sz="4617" kern="1200">
          <a:solidFill>
            <a:schemeClr val="tx1"/>
          </a:solidFill>
          <a:latin typeface="+mj-lt"/>
          <a:ea typeface="+mj-ea"/>
          <a:cs typeface="+mj-cs"/>
        </a:defRPr>
      </a:lvl1pPr>
    </p:titleStyle>
    <p:bodyStyle>
      <a:lvl1pPr marL="357896" indent="-357896" algn="r" defTabSz="954389" rtl="1" eaLnBrk="1" latinLnBrk="0" hangingPunct="1">
        <a:spcBef>
          <a:spcPct val="20000"/>
        </a:spcBef>
        <a:buFont typeface="Arial" pitchFamily="34" charset="0"/>
        <a:buChar char="•"/>
        <a:defRPr sz="3288" kern="1200">
          <a:solidFill>
            <a:schemeClr val="tx1"/>
          </a:solidFill>
          <a:latin typeface="+mn-lt"/>
          <a:ea typeface="+mn-ea"/>
          <a:cs typeface="+mn-cs"/>
        </a:defRPr>
      </a:lvl1pPr>
      <a:lvl2pPr marL="775442" indent="-298247" algn="r" defTabSz="954389" rtl="1" eaLnBrk="1" latinLnBrk="0" hangingPunct="1">
        <a:spcBef>
          <a:spcPct val="20000"/>
        </a:spcBef>
        <a:buFont typeface="Arial" pitchFamily="34" charset="0"/>
        <a:buChar char="–"/>
        <a:defRPr sz="2938" kern="1200">
          <a:solidFill>
            <a:schemeClr val="tx1"/>
          </a:solidFill>
          <a:latin typeface="+mn-lt"/>
          <a:ea typeface="+mn-ea"/>
          <a:cs typeface="+mn-cs"/>
        </a:defRPr>
      </a:lvl2pPr>
      <a:lvl3pPr marL="1192987" indent="-238597" algn="r" defTabSz="954389" rtl="1" eaLnBrk="1" latinLnBrk="0" hangingPunct="1">
        <a:spcBef>
          <a:spcPct val="20000"/>
        </a:spcBef>
        <a:buFont typeface="Arial" pitchFamily="34" charset="0"/>
        <a:buChar char="•"/>
        <a:defRPr sz="2519" kern="1200">
          <a:solidFill>
            <a:schemeClr val="tx1"/>
          </a:solidFill>
          <a:latin typeface="+mn-lt"/>
          <a:ea typeface="+mn-ea"/>
          <a:cs typeface="+mn-cs"/>
        </a:defRPr>
      </a:lvl3pPr>
      <a:lvl4pPr marL="1670182" indent="-238597" algn="r" defTabSz="954389" rtl="1" eaLnBrk="1" latinLnBrk="0" hangingPunct="1">
        <a:spcBef>
          <a:spcPct val="20000"/>
        </a:spcBef>
        <a:buFont typeface="Arial" pitchFamily="34" charset="0"/>
        <a:buChar char="–"/>
        <a:defRPr sz="2099" kern="1200">
          <a:solidFill>
            <a:schemeClr val="tx1"/>
          </a:solidFill>
          <a:latin typeface="+mn-lt"/>
          <a:ea typeface="+mn-ea"/>
          <a:cs typeface="+mn-cs"/>
        </a:defRPr>
      </a:lvl4pPr>
      <a:lvl5pPr marL="2147375" indent="-238597" algn="r" defTabSz="954389" rtl="1" eaLnBrk="1" latinLnBrk="0" hangingPunct="1">
        <a:spcBef>
          <a:spcPct val="20000"/>
        </a:spcBef>
        <a:buFont typeface="Arial" pitchFamily="34" charset="0"/>
        <a:buChar char="»"/>
        <a:defRPr sz="2099" kern="1200">
          <a:solidFill>
            <a:schemeClr val="tx1"/>
          </a:solidFill>
          <a:latin typeface="+mn-lt"/>
          <a:ea typeface="+mn-ea"/>
          <a:cs typeface="+mn-cs"/>
        </a:defRPr>
      </a:lvl5pPr>
      <a:lvl6pPr marL="2624570" indent="-238597" algn="r" defTabSz="954389" rtl="1" eaLnBrk="1" latinLnBrk="0" hangingPunct="1">
        <a:spcBef>
          <a:spcPct val="20000"/>
        </a:spcBef>
        <a:buFont typeface="Arial" pitchFamily="34" charset="0"/>
        <a:buChar char="•"/>
        <a:defRPr sz="2099" kern="1200">
          <a:solidFill>
            <a:schemeClr val="tx1"/>
          </a:solidFill>
          <a:latin typeface="+mn-lt"/>
          <a:ea typeface="+mn-ea"/>
          <a:cs typeface="+mn-cs"/>
        </a:defRPr>
      </a:lvl6pPr>
      <a:lvl7pPr marL="3101765" indent="-238597" algn="r" defTabSz="954389" rtl="1" eaLnBrk="1" latinLnBrk="0" hangingPunct="1">
        <a:spcBef>
          <a:spcPct val="20000"/>
        </a:spcBef>
        <a:buFont typeface="Arial" pitchFamily="34" charset="0"/>
        <a:buChar char="•"/>
        <a:defRPr sz="2099" kern="1200">
          <a:solidFill>
            <a:schemeClr val="tx1"/>
          </a:solidFill>
          <a:latin typeface="+mn-lt"/>
          <a:ea typeface="+mn-ea"/>
          <a:cs typeface="+mn-cs"/>
        </a:defRPr>
      </a:lvl7pPr>
      <a:lvl8pPr marL="3578960" indent="-238597" algn="r" defTabSz="954389" rtl="1" eaLnBrk="1" latinLnBrk="0" hangingPunct="1">
        <a:spcBef>
          <a:spcPct val="20000"/>
        </a:spcBef>
        <a:buFont typeface="Arial" pitchFamily="34" charset="0"/>
        <a:buChar char="•"/>
        <a:defRPr sz="2099" kern="1200">
          <a:solidFill>
            <a:schemeClr val="tx1"/>
          </a:solidFill>
          <a:latin typeface="+mn-lt"/>
          <a:ea typeface="+mn-ea"/>
          <a:cs typeface="+mn-cs"/>
        </a:defRPr>
      </a:lvl8pPr>
      <a:lvl9pPr marL="4056155" indent="-238597" algn="r" defTabSz="954389" rtl="1" eaLnBrk="1" latinLnBrk="0" hangingPunct="1">
        <a:spcBef>
          <a:spcPct val="20000"/>
        </a:spcBef>
        <a:buFont typeface="Arial" pitchFamily="34" charset="0"/>
        <a:buChar char="•"/>
        <a:defRPr sz="2099" kern="1200">
          <a:solidFill>
            <a:schemeClr val="tx1"/>
          </a:solidFill>
          <a:latin typeface="+mn-lt"/>
          <a:ea typeface="+mn-ea"/>
          <a:cs typeface="+mn-cs"/>
        </a:defRPr>
      </a:lvl9pPr>
    </p:bodyStyle>
    <p:otherStyle>
      <a:defPPr>
        <a:defRPr lang="ar-EG"/>
      </a:defPPr>
      <a:lvl1pPr marL="0" algn="r" defTabSz="954389" rtl="1" eaLnBrk="1" latinLnBrk="0" hangingPunct="1">
        <a:defRPr sz="1819" kern="1200">
          <a:solidFill>
            <a:schemeClr val="tx1"/>
          </a:solidFill>
          <a:latin typeface="+mn-lt"/>
          <a:ea typeface="+mn-ea"/>
          <a:cs typeface="+mn-cs"/>
        </a:defRPr>
      </a:lvl1pPr>
      <a:lvl2pPr marL="477195" algn="r" defTabSz="954389" rtl="1" eaLnBrk="1" latinLnBrk="0" hangingPunct="1">
        <a:defRPr sz="1819" kern="1200">
          <a:solidFill>
            <a:schemeClr val="tx1"/>
          </a:solidFill>
          <a:latin typeface="+mn-lt"/>
          <a:ea typeface="+mn-ea"/>
          <a:cs typeface="+mn-cs"/>
        </a:defRPr>
      </a:lvl2pPr>
      <a:lvl3pPr marL="954389" algn="r" defTabSz="954389" rtl="1" eaLnBrk="1" latinLnBrk="0" hangingPunct="1">
        <a:defRPr sz="1819" kern="1200">
          <a:solidFill>
            <a:schemeClr val="tx1"/>
          </a:solidFill>
          <a:latin typeface="+mn-lt"/>
          <a:ea typeface="+mn-ea"/>
          <a:cs typeface="+mn-cs"/>
        </a:defRPr>
      </a:lvl3pPr>
      <a:lvl4pPr marL="1431584" algn="r" defTabSz="954389" rtl="1" eaLnBrk="1" latinLnBrk="0" hangingPunct="1">
        <a:defRPr sz="1819" kern="1200">
          <a:solidFill>
            <a:schemeClr val="tx1"/>
          </a:solidFill>
          <a:latin typeface="+mn-lt"/>
          <a:ea typeface="+mn-ea"/>
          <a:cs typeface="+mn-cs"/>
        </a:defRPr>
      </a:lvl4pPr>
      <a:lvl5pPr marL="1908780" algn="r" defTabSz="954389" rtl="1" eaLnBrk="1" latinLnBrk="0" hangingPunct="1">
        <a:defRPr sz="1819" kern="1200">
          <a:solidFill>
            <a:schemeClr val="tx1"/>
          </a:solidFill>
          <a:latin typeface="+mn-lt"/>
          <a:ea typeface="+mn-ea"/>
          <a:cs typeface="+mn-cs"/>
        </a:defRPr>
      </a:lvl5pPr>
      <a:lvl6pPr marL="2385973" algn="r" defTabSz="954389" rtl="1" eaLnBrk="1" latinLnBrk="0" hangingPunct="1">
        <a:defRPr sz="1819" kern="1200">
          <a:solidFill>
            <a:schemeClr val="tx1"/>
          </a:solidFill>
          <a:latin typeface="+mn-lt"/>
          <a:ea typeface="+mn-ea"/>
          <a:cs typeface="+mn-cs"/>
        </a:defRPr>
      </a:lvl6pPr>
      <a:lvl7pPr marL="2863168" algn="r" defTabSz="954389" rtl="1" eaLnBrk="1" latinLnBrk="0" hangingPunct="1">
        <a:defRPr sz="1819" kern="1200">
          <a:solidFill>
            <a:schemeClr val="tx1"/>
          </a:solidFill>
          <a:latin typeface="+mn-lt"/>
          <a:ea typeface="+mn-ea"/>
          <a:cs typeface="+mn-cs"/>
        </a:defRPr>
      </a:lvl7pPr>
      <a:lvl8pPr marL="3340363" algn="r" defTabSz="954389" rtl="1" eaLnBrk="1" latinLnBrk="0" hangingPunct="1">
        <a:defRPr sz="1819" kern="1200">
          <a:solidFill>
            <a:schemeClr val="tx1"/>
          </a:solidFill>
          <a:latin typeface="+mn-lt"/>
          <a:ea typeface="+mn-ea"/>
          <a:cs typeface="+mn-cs"/>
        </a:defRPr>
      </a:lvl8pPr>
      <a:lvl9pPr marL="3817558" algn="r" defTabSz="954389" rtl="1" eaLnBrk="1" latinLnBrk="0" hangingPunct="1">
        <a:defRPr sz="18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A4D9E-2265-953E-D0BF-194F4901D4DB}"/>
              </a:ext>
            </a:extLst>
          </p:cNvPr>
          <p:cNvSpPr>
            <a:spLocks noGrp="1"/>
          </p:cNvSpPr>
          <p:nvPr>
            <p:ph type="ctrTitle"/>
          </p:nvPr>
        </p:nvSpPr>
        <p:spPr>
          <a:xfrm>
            <a:off x="5297762" y="640080"/>
            <a:ext cx="6251110" cy="3566160"/>
          </a:xfrm>
        </p:spPr>
        <p:txBody>
          <a:bodyPr anchor="b">
            <a:normAutofit/>
          </a:bodyPr>
          <a:lstStyle/>
          <a:p>
            <a:pPr algn="l"/>
            <a:r>
              <a:rPr lang="en-EG" sz="5400"/>
              <a:t>International Political Economy (IPE) Master’s Program</a:t>
            </a:r>
          </a:p>
        </p:txBody>
      </p:sp>
      <p:sp>
        <p:nvSpPr>
          <p:cNvPr id="3" name="Subtitle 2">
            <a:extLst>
              <a:ext uri="{FF2B5EF4-FFF2-40B4-BE49-F238E27FC236}">
                <a16:creationId xmlns:a16="http://schemas.microsoft.com/office/drawing/2014/main" id="{A8B4F634-0F29-A5EF-CB3D-6185755F1E1D}"/>
              </a:ext>
            </a:extLst>
          </p:cNvPr>
          <p:cNvSpPr>
            <a:spLocks noGrp="1"/>
          </p:cNvSpPr>
          <p:nvPr>
            <p:ph type="subTitle" idx="1"/>
          </p:nvPr>
        </p:nvSpPr>
        <p:spPr>
          <a:xfrm>
            <a:off x="5297760" y="4636008"/>
            <a:ext cx="6251111" cy="1572768"/>
          </a:xfrm>
        </p:spPr>
        <p:txBody>
          <a:bodyPr>
            <a:normAutofit/>
          </a:bodyPr>
          <a:lstStyle/>
          <a:p>
            <a:pPr marL="0" indent="0" algn="l" defTabSz="954389" rtl="0" eaLnBrk="1" latinLnBrk="0" hangingPunct="1">
              <a:lnSpc>
                <a:spcPct val="90000"/>
              </a:lnSpc>
              <a:spcBef>
                <a:spcPct val="20000"/>
              </a:spcBef>
              <a:buFont typeface="Arial" pitchFamily="34" charset="0"/>
              <a:buNone/>
            </a:pPr>
            <a:r>
              <a:rPr lang="en-EG" sz="3000"/>
              <a:t>Faculty of Economics and Political Science</a:t>
            </a:r>
          </a:p>
          <a:p>
            <a:pPr marL="0" indent="0" algn="l" defTabSz="954389" rtl="0" eaLnBrk="1" latinLnBrk="0" hangingPunct="1">
              <a:lnSpc>
                <a:spcPct val="90000"/>
              </a:lnSpc>
              <a:spcBef>
                <a:spcPct val="20000"/>
              </a:spcBef>
              <a:buFont typeface="Arial" pitchFamily="34" charset="0"/>
              <a:buNone/>
            </a:pPr>
            <a:r>
              <a:rPr lang="en-EG" sz="3000"/>
              <a:t>Cairo University</a:t>
            </a:r>
          </a:p>
        </p:txBody>
      </p:sp>
      <p:pic>
        <p:nvPicPr>
          <p:cNvPr id="5" name="Picture 4" descr="A close-up of a globe&#10;&#10;Description automatically generated">
            <a:extLst>
              <a:ext uri="{FF2B5EF4-FFF2-40B4-BE49-F238E27FC236}">
                <a16:creationId xmlns:a16="http://schemas.microsoft.com/office/drawing/2014/main" id="{039CDF03-9907-2A02-46F4-8944289760FE}"/>
              </a:ext>
            </a:extLst>
          </p:cNvPr>
          <p:cNvPicPr>
            <a:picLocks noChangeAspect="1"/>
          </p:cNvPicPr>
          <p:nvPr/>
        </p:nvPicPr>
        <p:blipFill rotWithShape="1">
          <a:blip r:embed="rId2"/>
          <a:srcRect l="3958" r="549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66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F0151F-579E-4A12-1954-3F5CBD8217FC}"/>
              </a:ext>
            </a:extLst>
          </p:cNvPr>
          <p:cNvSpPr>
            <a:spLocks noGrp="1"/>
          </p:cNvSpPr>
          <p:nvPr>
            <p:ph type="title"/>
          </p:nvPr>
        </p:nvSpPr>
        <p:spPr>
          <a:xfrm>
            <a:off x="761800" y="762001"/>
            <a:ext cx="5334197" cy="1708242"/>
          </a:xfrm>
        </p:spPr>
        <p:txBody>
          <a:bodyPr anchor="ctr">
            <a:normAutofit/>
          </a:bodyPr>
          <a:lstStyle/>
          <a:p>
            <a:pPr defTabSz="954389" rtl="0" eaLnBrk="1" latinLnBrk="0" hangingPunct="1">
              <a:spcBef>
                <a:spcPct val="0"/>
              </a:spcBef>
              <a:buNone/>
            </a:pPr>
            <a:r>
              <a:rPr lang="en-EG" sz="4000" dirty="0"/>
              <a:t>History of the IPE Program</a:t>
            </a:r>
          </a:p>
        </p:txBody>
      </p:sp>
      <p:sp>
        <p:nvSpPr>
          <p:cNvPr id="3" name="Content Placeholder 2">
            <a:extLst>
              <a:ext uri="{FF2B5EF4-FFF2-40B4-BE49-F238E27FC236}">
                <a16:creationId xmlns:a16="http://schemas.microsoft.com/office/drawing/2014/main" id="{56051B11-9877-A3DC-A38C-A00CE3178813}"/>
              </a:ext>
            </a:extLst>
          </p:cNvPr>
          <p:cNvSpPr>
            <a:spLocks noGrp="1"/>
          </p:cNvSpPr>
          <p:nvPr>
            <p:ph idx="1"/>
          </p:nvPr>
        </p:nvSpPr>
        <p:spPr>
          <a:xfrm>
            <a:off x="761800" y="2470243"/>
            <a:ext cx="5616966" cy="4216995"/>
          </a:xfrm>
        </p:spPr>
        <p:txBody>
          <a:bodyPr anchor="ctr">
            <a:normAutofit/>
          </a:bodyPr>
          <a:lstStyle/>
          <a:p>
            <a:pPr algn="just" rtl="0">
              <a:lnSpc>
                <a:spcPct val="90000"/>
              </a:lnSpc>
              <a:buFont typeface="Wingdings" pitchFamily="2" charset="2"/>
              <a:buChar char="q"/>
            </a:pPr>
            <a:r>
              <a:rPr lang="en-GB" sz="1900" dirty="0"/>
              <a:t>The IPE Programme launched in 2021 at Faculty of Economics and Political Science (FEPS), Cairo University, as an interdisciplinary program in the post graduate level, focusing on the intersection of Economics and Political Science. </a:t>
            </a:r>
          </a:p>
          <a:p>
            <a:pPr algn="just" rtl="0">
              <a:lnSpc>
                <a:spcPct val="90000"/>
              </a:lnSpc>
              <a:buFont typeface="Wingdings" pitchFamily="2" charset="2"/>
              <a:buChar char="q"/>
            </a:pPr>
            <a:endParaRPr lang="en-GB" sz="1900" dirty="0"/>
          </a:p>
          <a:p>
            <a:pPr algn="just" rtl="0">
              <a:lnSpc>
                <a:spcPct val="90000"/>
              </a:lnSpc>
              <a:buFont typeface="Wingdings" pitchFamily="2" charset="2"/>
              <a:buChar char="q"/>
            </a:pPr>
            <a:r>
              <a:rPr lang="en-GB" sz="1900" dirty="0"/>
              <a:t>Having faculty members from departments of Political Science, Economics, Statistics and Social Computing allows the students the opportunity to chose among diverse optional courses.</a:t>
            </a:r>
          </a:p>
          <a:p>
            <a:pPr algn="just" rtl="0">
              <a:lnSpc>
                <a:spcPct val="90000"/>
              </a:lnSpc>
              <a:buFont typeface="Wingdings" pitchFamily="2" charset="2"/>
              <a:buChar char="q"/>
            </a:pPr>
            <a:endParaRPr lang="en-GB" sz="1900" dirty="0"/>
          </a:p>
          <a:p>
            <a:pPr algn="just" rtl="0">
              <a:lnSpc>
                <a:spcPct val="90000"/>
              </a:lnSpc>
              <a:buFont typeface="Wingdings" pitchFamily="2" charset="2"/>
              <a:buChar char="q"/>
            </a:pPr>
            <a:r>
              <a:rPr lang="en-GB" sz="1900" dirty="0"/>
              <a:t>In that context, FEPS has started offering the degree of Master in International Political Economy. </a:t>
            </a:r>
          </a:p>
          <a:p>
            <a:pPr marL="357896" indent="-357896" defTabSz="954389" rtl="0" eaLnBrk="1" latinLnBrk="0" hangingPunct="1">
              <a:lnSpc>
                <a:spcPct val="90000"/>
              </a:lnSpc>
              <a:spcBef>
                <a:spcPct val="20000"/>
              </a:spcBef>
              <a:buFont typeface="Arial" pitchFamily="34" charset="0"/>
              <a:buChar char="•"/>
            </a:pPr>
            <a:endParaRPr lang="en-EG" sz="1900" dirty="0"/>
          </a:p>
        </p:txBody>
      </p:sp>
      <p:pic>
        <p:nvPicPr>
          <p:cNvPr id="6" name="Picture 5" descr="A close-up of a globe&#10;&#10;Description automatically generated">
            <a:extLst>
              <a:ext uri="{FF2B5EF4-FFF2-40B4-BE49-F238E27FC236}">
                <a16:creationId xmlns:a16="http://schemas.microsoft.com/office/drawing/2014/main" id="{810723E2-95DD-C7AF-8925-8090BB00C8E1}"/>
              </a:ext>
            </a:extLst>
          </p:cNvPr>
          <p:cNvPicPr>
            <a:picLocks noChangeAspect="1"/>
          </p:cNvPicPr>
          <p:nvPr/>
        </p:nvPicPr>
        <p:blipFill rotWithShape="1">
          <a:blip r:embed="rId2"/>
          <a:srcRect r="2" b="3424"/>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5530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CDA92-7981-4F0A-B2F8-C141652B0883}"/>
              </a:ext>
            </a:extLst>
          </p:cNvPr>
          <p:cNvSpPr>
            <a:spLocks noGrp="1"/>
          </p:cNvSpPr>
          <p:nvPr>
            <p:ph type="title"/>
          </p:nvPr>
        </p:nvSpPr>
        <p:spPr>
          <a:xfrm>
            <a:off x="609603" y="274643"/>
            <a:ext cx="3455622" cy="1143000"/>
          </a:xfrm>
        </p:spPr>
        <p:txBody>
          <a:bodyPr/>
          <a:lstStyle/>
          <a:p>
            <a:r>
              <a:rPr lang="en-EG" dirty="0"/>
              <a:t>Core Mission</a:t>
            </a:r>
          </a:p>
        </p:txBody>
      </p:sp>
      <p:sp>
        <p:nvSpPr>
          <p:cNvPr id="6" name="Oval 5">
            <a:extLst>
              <a:ext uri="{FF2B5EF4-FFF2-40B4-BE49-F238E27FC236}">
                <a16:creationId xmlns:a16="http://schemas.microsoft.com/office/drawing/2014/main" id="{2029F447-3BEE-A74C-1C8D-BC4BEAA8CD98}"/>
              </a:ext>
            </a:extLst>
          </p:cNvPr>
          <p:cNvSpPr/>
          <p:nvPr/>
        </p:nvSpPr>
        <p:spPr>
          <a:xfrm>
            <a:off x="4165602" y="2393412"/>
            <a:ext cx="3860800" cy="3483097"/>
          </a:xfrm>
          <a:prstGeom prst="ellipse">
            <a:avLst/>
          </a:prstGeom>
          <a:solidFill>
            <a:schemeClr val="accent1">
              <a:alpha val="50191"/>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1"/>
                </a:solidFill>
              </a:rPr>
              <a:t>EQUIP </a:t>
            </a:r>
          </a:p>
          <a:p>
            <a:pPr algn="ctr"/>
            <a:endParaRPr lang="en-US" dirty="0"/>
          </a:p>
          <a:p>
            <a:pPr algn="ctr"/>
            <a:r>
              <a:rPr lang="en-US" dirty="0"/>
              <a:t>Students with knowledge, analytical and quantitative skills to understand challenging issues for economists, diplomats, and international policy makers</a:t>
            </a:r>
            <a:endParaRPr lang="en-EG" dirty="0"/>
          </a:p>
        </p:txBody>
      </p:sp>
      <p:sp>
        <p:nvSpPr>
          <p:cNvPr id="5" name="Oval 4">
            <a:extLst>
              <a:ext uri="{FF2B5EF4-FFF2-40B4-BE49-F238E27FC236}">
                <a16:creationId xmlns:a16="http://schemas.microsoft.com/office/drawing/2014/main" id="{3F244E0B-E414-4CE7-6886-34BCA3794DB1}"/>
              </a:ext>
            </a:extLst>
          </p:cNvPr>
          <p:cNvSpPr/>
          <p:nvPr/>
        </p:nvSpPr>
        <p:spPr>
          <a:xfrm>
            <a:off x="842180" y="2487055"/>
            <a:ext cx="3628219" cy="3295813"/>
          </a:xfrm>
          <a:prstGeom prst="ellipse">
            <a:avLst/>
          </a:prstGeom>
          <a:solidFill>
            <a:schemeClr val="accent4">
              <a:lumMod val="60000"/>
              <a:lumOff val="40000"/>
              <a:alpha val="50151"/>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EG" sz="2400" b="1" dirty="0">
                <a:solidFill>
                  <a:schemeClr val="accent1"/>
                </a:solidFill>
              </a:rPr>
              <a:t>Graduate</a:t>
            </a:r>
          </a:p>
          <a:p>
            <a:pPr algn="ctr"/>
            <a:endParaRPr lang="en-EG" sz="2400" b="1" dirty="0">
              <a:solidFill>
                <a:schemeClr val="accent1"/>
              </a:solidFill>
            </a:endParaRPr>
          </a:p>
          <a:p>
            <a:pPr algn="ctr"/>
            <a:r>
              <a:rPr lang="en-GB" sz="1800" b="0" i="0" dirty="0"/>
              <a:t>highly specialized cadres capable of participating effectively in economic policy-making</a:t>
            </a:r>
            <a:endParaRPr lang="en-EG" dirty="0"/>
          </a:p>
        </p:txBody>
      </p:sp>
      <p:sp>
        <p:nvSpPr>
          <p:cNvPr id="7" name="Oval 6">
            <a:extLst>
              <a:ext uri="{FF2B5EF4-FFF2-40B4-BE49-F238E27FC236}">
                <a16:creationId xmlns:a16="http://schemas.microsoft.com/office/drawing/2014/main" id="{4910D2D3-8695-4D0E-D57A-07CCD5A4657A}"/>
              </a:ext>
            </a:extLst>
          </p:cNvPr>
          <p:cNvSpPr/>
          <p:nvPr/>
        </p:nvSpPr>
        <p:spPr>
          <a:xfrm>
            <a:off x="7721603" y="2487056"/>
            <a:ext cx="3493568" cy="3295812"/>
          </a:xfrm>
          <a:prstGeom prst="ellipse">
            <a:avLst/>
          </a:prstGeom>
          <a:solidFill>
            <a:schemeClr val="accent4">
              <a:lumMod val="75000"/>
              <a:alpha val="5023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EG" sz="2400" b="1" dirty="0">
                <a:solidFill>
                  <a:schemeClr val="accent1"/>
                </a:solidFill>
              </a:rPr>
              <a:t>Prepare</a:t>
            </a:r>
          </a:p>
          <a:p>
            <a:pPr algn="ctr"/>
            <a:endParaRPr lang="en-EG" sz="2400" b="1" dirty="0">
              <a:solidFill>
                <a:schemeClr val="accent1"/>
              </a:solidFill>
            </a:endParaRPr>
          </a:p>
          <a:p>
            <a:pPr algn="ctr"/>
            <a:r>
              <a:rPr lang="en-US" dirty="0"/>
              <a:t>H</a:t>
            </a:r>
            <a:r>
              <a:rPr lang="en-EG" dirty="0"/>
              <a:t>ighly-skilled political science and economics scholars to work </a:t>
            </a:r>
            <a:r>
              <a:rPr lang="en-US" dirty="0"/>
              <a:t>in international organizations, MNCS and think tanks</a:t>
            </a:r>
            <a:endParaRPr lang="en-EG" dirty="0"/>
          </a:p>
        </p:txBody>
      </p:sp>
      <p:pic>
        <p:nvPicPr>
          <p:cNvPr id="19" name="Content Placeholder 18" descr="A globe with text overlay&#10;&#10;Description automatically generated">
            <a:extLst>
              <a:ext uri="{FF2B5EF4-FFF2-40B4-BE49-F238E27FC236}">
                <a16:creationId xmlns:a16="http://schemas.microsoft.com/office/drawing/2014/main" id="{8D5F9B61-9CC6-90FD-1C6B-D47D484707DC}"/>
              </a:ext>
            </a:extLst>
          </p:cNvPr>
          <p:cNvPicPr>
            <a:picLocks noGrp="1" noChangeAspect="1"/>
          </p:cNvPicPr>
          <p:nvPr>
            <p:ph idx="1"/>
          </p:nvPr>
        </p:nvPicPr>
        <p:blipFill>
          <a:blip r:embed="rId2"/>
          <a:stretch>
            <a:fillRect/>
          </a:stretch>
        </p:blipFill>
        <p:spPr>
          <a:xfrm>
            <a:off x="9564331" y="244735"/>
            <a:ext cx="1650840" cy="1660793"/>
          </a:xfrm>
        </p:spPr>
      </p:pic>
    </p:spTree>
    <p:extLst>
      <p:ext uri="{BB962C8B-B14F-4D97-AF65-F5344CB8AC3E}">
        <p14:creationId xmlns:p14="http://schemas.microsoft.com/office/powerpoint/2010/main" val="123999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B51EDC-135F-5AC3-EF67-CE6FE52F5605}"/>
              </a:ext>
            </a:extLst>
          </p:cNvPr>
          <p:cNvSpPr>
            <a:spLocks noGrp="1"/>
          </p:cNvSpPr>
          <p:nvPr>
            <p:ph idx="1"/>
          </p:nvPr>
        </p:nvSpPr>
        <p:spPr>
          <a:xfrm>
            <a:off x="609603" y="1178805"/>
            <a:ext cx="9931557" cy="5404552"/>
          </a:xfrm>
        </p:spPr>
        <p:txBody>
          <a:bodyPr>
            <a:noAutofit/>
          </a:bodyPr>
          <a:lstStyle/>
          <a:p>
            <a:pPr marL="537907" indent="-537907" algn="just" rtl="0">
              <a:buFont typeface="+mj-lt"/>
              <a:buAutoNum type="arabicPeriod"/>
            </a:pPr>
            <a:r>
              <a:rPr lang="en-GB" sz="2000" b="1" dirty="0">
                <a:solidFill>
                  <a:schemeClr val="tx2"/>
                </a:solidFill>
              </a:rPr>
              <a:t>Become </a:t>
            </a:r>
            <a:r>
              <a:rPr lang="en-GB" sz="2000" dirty="0">
                <a:solidFill>
                  <a:schemeClr val="tx2"/>
                </a:solidFill>
              </a:rPr>
              <a:t>a </a:t>
            </a:r>
            <a:r>
              <a:rPr lang="en-GB" sz="2000" dirty="0" err="1">
                <a:solidFill>
                  <a:schemeClr val="tx2"/>
                </a:solidFill>
              </a:rPr>
              <a:t>center</a:t>
            </a:r>
            <a:r>
              <a:rPr lang="en-GB" sz="2000" dirty="0">
                <a:solidFill>
                  <a:schemeClr val="tx2"/>
                </a:solidFill>
              </a:rPr>
              <a:t> of excellence for both education and research in the specialized interdisciplinary field of International Political Economy.</a:t>
            </a:r>
          </a:p>
          <a:p>
            <a:pPr marL="537907" indent="-537907" algn="just" rtl="0">
              <a:buFont typeface="+mj-lt"/>
              <a:buAutoNum type="arabicPeriod"/>
            </a:pPr>
            <a:r>
              <a:rPr lang="en-GB" sz="2000" b="1" dirty="0">
                <a:solidFill>
                  <a:schemeClr val="tx2"/>
                </a:solidFill>
              </a:rPr>
              <a:t>Provide</a:t>
            </a:r>
            <a:r>
              <a:rPr lang="en-GB" sz="2000" dirty="0">
                <a:solidFill>
                  <a:schemeClr val="tx2"/>
                </a:solidFill>
              </a:rPr>
              <a:t> an interdisciplinary background on Political Economy issues on local, national and international levels.</a:t>
            </a:r>
          </a:p>
          <a:p>
            <a:pPr marL="537907" indent="-537907" algn="just" rtl="0">
              <a:buFont typeface="+mj-lt"/>
              <a:buAutoNum type="arabicPeriod"/>
            </a:pPr>
            <a:r>
              <a:rPr lang="en-GB" sz="2000" b="1" dirty="0">
                <a:solidFill>
                  <a:schemeClr val="tx2"/>
                </a:solidFill>
              </a:rPr>
              <a:t>Equip </a:t>
            </a:r>
            <a:r>
              <a:rPr lang="en-GB" sz="2000" dirty="0">
                <a:solidFill>
                  <a:schemeClr val="tx2"/>
                </a:solidFill>
              </a:rPr>
              <a:t>postgraduate students with the philosophical, theoretical, practical, and substantive material necessary to acquire an advancing understanding of International Political Economy.</a:t>
            </a:r>
          </a:p>
          <a:p>
            <a:pPr marL="537907" indent="-537907" algn="just" rtl="0">
              <a:buFont typeface="+mj-lt"/>
              <a:buAutoNum type="arabicPeriod"/>
            </a:pPr>
            <a:r>
              <a:rPr lang="en-GB" sz="2000" b="1" dirty="0">
                <a:solidFill>
                  <a:schemeClr val="tx2"/>
                </a:solidFill>
              </a:rPr>
              <a:t>Boost</a:t>
            </a:r>
            <a:r>
              <a:rPr lang="en-GB" sz="2000" dirty="0">
                <a:solidFill>
                  <a:schemeClr val="tx2"/>
                </a:solidFill>
              </a:rPr>
              <a:t> opportunities to conduct research in different issues related to the field study.</a:t>
            </a:r>
          </a:p>
          <a:p>
            <a:pPr marL="537907" indent="-537907" algn="just" rtl="0">
              <a:buFont typeface="+mj-lt"/>
              <a:buAutoNum type="arabicPeriod"/>
            </a:pPr>
            <a:r>
              <a:rPr lang="en-GB" sz="2000" b="1" dirty="0">
                <a:solidFill>
                  <a:schemeClr val="tx2"/>
                </a:solidFill>
              </a:rPr>
              <a:t>Develop</a:t>
            </a:r>
            <a:r>
              <a:rPr lang="en-GB" sz="2000" dirty="0">
                <a:solidFill>
                  <a:schemeClr val="tx2"/>
                </a:solidFill>
              </a:rPr>
              <a:t> researchers' skills in undertaking major research activities and projects in the International Political Economy field of study.</a:t>
            </a:r>
          </a:p>
          <a:p>
            <a:pPr marL="537907" indent="-537907" algn="just" rtl="0">
              <a:buFont typeface="+mj-lt"/>
              <a:buAutoNum type="arabicPeriod"/>
            </a:pPr>
            <a:r>
              <a:rPr lang="en-GB" sz="2000" b="1" dirty="0">
                <a:solidFill>
                  <a:schemeClr val="tx2"/>
                </a:solidFill>
              </a:rPr>
              <a:t>Improve </a:t>
            </a:r>
            <a:r>
              <a:rPr lang="en-GB" sz="2000" dirty="0">
                <a:solidFill>
                  <a:schemeClr val="tx2"/>
                </a:solidFill>
              </a:rPr>
              <a:t>postgraduate students' negotiation skills.</a:t>
            </a:r>
          </a:p>
          <a:p>
            <a:pPr marL="537907" indent="-537907" algn="just" rtl="0">
              <a:buFont typeface="+mj-lt"/>
              <a:buAutoNum type="arabicPeriod"/>
            </a:pPr>
            <a:r>
              <a:rPr lang="en-GB" sz="2000" b="1" dirty="0">
                <a:solidFill>
                  <a:schemeClr val="tx2"/>
                </a:solidFill>
              </a:rPr>
              <a:t>Support</a:t>
            </a:r>
            <a:r>
              <a:rPr lang="en-GB" sz="2000" dirty="0">
                <a:solidFill>
                  <a:schemeClr val="tx2"/>
                </a:solidFill>
              </a:rPr>
              <a:t> Master’s students in acquiring the methodological skills needed to complete a major independent research projects, namely the Master's dissertation.</a:t>
            </a:r>
          </a:p>
          <a:p>
            <a:pPr marL="537907" indent="-537907" algn="just" rtl="0">
              <a:buFont typeface="+mj-lt"/>
              <a:buAutoNum type="arabicPeriod"/>
            </a:pPr>
            <a:r>
              <a:rPr lang="en-GB" sz="2000" b="1" dirty="0">
                <a:solidFill>
                  <a:schemeClr val="tx2"/>
                </a:solidFill>
              </a:rPr>
              <a:t>Graduate </a:t>
            </a:r>
            <a:r>
              <a:rPr lang="en-GB" sz="2000" dirty="0">
                <a:solidFill>
                  <a:schemeClr val="tx2"/>
                </a:solidFill>
              </a:rPr>
              <a:t>new generations of batches who have the knowledge and required skills to deal with important questions of political economy.</a:t>
            </a:r>
          </a:p>
        </p:txBody>
      </p:sp>
      <p:pic>
        <p:nvPicPr>
          <p:cNvPr id="5" name="Content Placeholder 18" descr="A globe with text overlay&#10;&#10;Description automatically generated">
            <a:extLst>
              <a:ext uri="{FF2B5EF4-FFF2-40B4-BE49-F238E27FC236}">
                <a16:creationId xmlns:a16="http://schemas.microsoft.com/office/drawing/2014/main" id="{8E2E8D06-737C-A40E-1F04-13B907E59511}"/>
              </a:ext>
            </a:extLst>
          </p:cNvPr>
          <p:cNvPicPr>
            <a:picLocks noChangeAspect="1"/>
          </p:cNvPicPr>
          <p:nvPr/>
        </p:nvPicPr>
        <p:blipFill>
          <a:blip r:embed="rId2"/>
          <a:stretch>
            <a:fillRect/>
          </a:stretch>
        </p:blipFill>
        <p:spPr>
          <a:xfrm>
            <a:off x="10541160" y="16533"/>
            <a:ext cx="1650840" cy="1430606"/>
          </a:xfrm>
          <a:prstGeom prst="rect">
            <a:avLst/>
          </a:prstGeom>
          <a:effectLst>
            <a:softEdge rad="0"/>
          </a:effectLst>
        </p:spPr>
      </p:pic>
      <p:sp>
        <p:nvSpPr>
          <p:cNvPr id="6" name="Rounded Rectangle 5">
            <a:extLst>
              <a:ext uri="{FF2B5EF4-FFF2-40B4-BE49-F238E27FC236}">
                <a16:creationId xmlns:a16="http://schemas.microsoft.com/office/drawing/2014/main" id="{F65A3A47-1DEF-EC5E-A0E7-202BE463080B}"/>
              </a:ext>
            </a:extLst>
          </p:cNvPr>
          <p:cNvSpPr/>
          <p:nvPr/>
        </p:nvSpPr>
        <p:spPr>
          <a:xfrm>
            <a:off x="609597" y="245147"/>
            <a:ext cx="7410683" cy="647219"/>
          </a:xfrm>
          <a:prstGeom prst="roundRect">
            <a:avLst/>
          </a:prstGeom>
          <a:solidFill>
            <a:schemeClr val="bg2">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5628" tIns="47814" rIns="95628" bIns="47814" rtlCol="0" anchor="ctr"/>
          <a:lstStyle/>
          <a:p>
            <a:pPr algn="l"/>
            <a:r>
              <a:rPr lang="en-US" sz="4200" b="1" i="1" dirty="0"/>
              <a:t>Objectives</a:t>
            </a:r>
            <a:endParaRPr lang="en-GB" sz="4200" b="1" i="1" dirty="0"/>
          </a:p>
        </p:txBody>
      </p:sp>
    </p:spTree>
    <p:extLst>
      <p:ext uri="{BB962C8B-B14F-4D97-AF65-F5344CB8AC3E}">
        <p14:creationId xmlns:p14="http://schemas.microsoft.com/office/powerpoint/2010/main" val="2717054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E788E074-A7B7-38DB-6822-6D3AFDB08E69}"/>
              </a:ext>
            </a:extLst>
          </p:cNvPr>
          <p:cNvSpPr/>
          <p:nvPr/>
        </p:nvSpPr>
        <p:spPr>
          <a:xfrm>
            <a:off x="405742" y="355037"/>
            <a:ext cx="7383183" cy="757667"/>
          </a:xfrm>
          <a:prstGeom prst="roundRect">
            <a:avLst/>
          </a:prstGeom>
          <a:solidFill>
            <a:schemeClr val="bg2">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5628" tIns="47814" rIns="95628" bIns="47814" rtlCol="0" anchor="ctr"/>
          <a:lstStyle/>
          <a:p>
            <a:pPr algn="l"/>
            <a:r>
              <a:rPr lang="en-US" sz="4200" b="1" i="1" dirty="0"/>
              <a:t>Institutional Structural </a:t>
            </a:r>
            <a:endParaRPr lang="en-GB" sz="4200" b="1" i="1" dirty="0"/>
          </a:p>
        </p:txBody>
      </p:sp>
      <p:pic>
        <p:nvPicPr>
          <p:cNvPr id="6" name="Content Placeholder 18" descr="A globe with text overlay&#10;&#10;Description automatically generated">
            <a:extLst>
              <a:ext uri="{FF2B5EF4-FFF2-40B4-BE49-F238E27FC236}">
                <a16:creationId xmlns:a16="http://schemas.microsoft.com/office/drawing/2014/main" id="{080D8490-79CE-C01F-8C88-DEF70B9997EB}"/>
              </a:ext>
            </a:extLst>
          </p:cNvPr>
          <p:cNvPicPr>
            <a:picLocks noChangeAspect="1"/>
          </p:cNvPicPr>
          <p:nvPr/>
        </p:nvPicPr>
        <p:blipFill>
          <a:blip r:embed="rId2"/>
          <a:stretch>
            <a:fillRect/>
          </a:stretch>
        </p:blipFill>
        <p:spPr>
          <a:xfrm>
            <a:off x="10541160" y="16533"/>
            <a:ext cx="1650840" cy="1430606"/>
          </a:xfrm>
          <a:prstGeom prst="rect">
            <a:avLst/>
          </a:prstGeom>
          <a:effectLst>
            <a:softEdge rad="0"/>
          </a:effectLst>
        </p:spPr>
      </p:pic>
      <p:sp>
        <p:nvSpPr>
          <p:cNvPr id="8" name="Content Placeholder 7">
            <a:extLst>
              <a:ext uri="{FF2B5EF4-FFF2-40B4-BE49-F238E27FC236}">
                <a16:creationId xmlns:a16="http://schemas.microsoft.com/office/drawing/2014/main" id="{2A942C0C-CDFF-3E71-5C4D-5264987ECD9F}"/>
              </a:ext>
            </a:extLst>
          </p:cNvPr>
          <p:cNvSpPr txBox="1">
            <a:spLocks noGrp="1"/>
          </p:cNvSpPr>
          <p:nvPr>
            <p:ph idx="1"/>
          </p:nvPr>
        </p:nvSpPr>
        <p:spPr>
          <a:xfrm>
            <a:off x="1586428" y="1162052"/>
            <a:ext cx="8516038" cy="1033742"/>
          </a:xfrm>
          <a:prstGeom prst="rect">
            <a:avLst/>
          </a:prstGeom>
          <a:noFill/>
        </p:spPr>
        <p:txBody>
          <a:bodyPr wrap="square" lIns="95628" tIns="47814" rIns="95628" bIns="47814" rtlCol="0">
            <a:spAutoFit/>
          </a:bodyPr>
          <a:lstStyle/>
          <a:p>
            <a:pPr marL="0" indent="0" algn="ctr" rtl="0">
              <a:lnSpc>
                <a:spcPct val="150000"/>
              </a:lnSpc>
              <a:buNone/>
            </a:pPr>
            <a:r>
              <a:rPr lang="en-US" sz="2000" dirty="0">
                <a:solidFill>
                  <a:srgbClr val="FFC000"/>
                </a:solidFill>
              </a:rPr>
              <a:t>Prof. Dr. Taghreed </a:t>
            </a:r>
            <a:r>
              <a:rPr lang="en-US" sz="2000" dirty="0" err="1">
                <a:solidFill>
                  <a:srgbClr val="FFC000"/>
                </a:solidFill>
              </a:rPr>
              <a:t>Hassouba</a:t>
            </a:r>
            <a:endParaRPr lang="en-US" sz="2000" dirty="0">
              <a:solidFill>
                <a:srgbClr val="FFC000"/>
              </a:solidFill>
            </a:endParaRPr>
          </a:p>
          <a:p>
            <a:pPr marL="0" indent="0" algn="ctr" rtl="0">
              <a:lnSpc>
                <a:spcPct val="150000"/>
              </a:lnSpc>
              <a:buNone/>
            </a:pPr>
            <a:r>
              <a:rPr lang="en-US" sz="2000" dirty="0">
                <a:solidFill>
                  <a:srgbClr val="FFC000"/>
                </a:solidFill>
              </a:rPr>
              <a:t>Academic Coordinator of International Political Economy </a:t>
            </a:r>
            <a:r>
              <a:rPr lang="en-US" sz="2000" dirty="0" err="1">
                <a:solidFill>
                  <a:srgbClr val="FFC000"/>
                </a:solidFill>
              </a:rPr>
              <a:t>Programme</a:t>
            </a:r>
            <a:endParaRPr lang="en-GB" sz="2000" dirty="0">
              <a:solidFill>
                <a:srgbClr val="FFC000"/>
              </a:solidFill>
            </a:endParaRPr>
          </a:p>
        </p:txBody>
      </p:sp>
      <p:sp>
        <p:nvSpPr>
          <p:cNvPr id="10" name="Rounded Rectangle 9">
            <a:extLst>
              <a:ext uri="{FF2B5EF4-FFF2-40B4-BE49-F238E27FC236}">
                <a16:creationId xmlns:a16="http://schemas.microsoft.com/office/drawing/2014/main" id="{C43D087B-1010-A155-EF11-C581D4AA25E5}"/>
              </a:ext>
            </a:extLst>
          </p:cNvPr>
          <p:cNvSpPr/>
          <p:nvPr/>
        </p:nvSpPr>
        <p:spPr>
          <a:xfrm>
            <a:off x="4679037" y="2195794"/>
            <a:ext cx="2330820" cy="2104223"/>
          </a:xfrm>
          <a:prstGeom prst="roundRect">
            <a:avLst>
              <a:gd name="adj" fmla="val 10000"/>
            </a:avLst>
          </a:prstGeom>
          <a:blipFill rotWithShape="0">
            <a:blip r:embed="rId3"/>
            <a:stretch>
              <a:fillRect/>
            </a:stretch>
          </a:blipFill>
        </p:spPr>
        <p:style>
          <a:lnRef idx="1">
            <a:schemeClr val="accent1">
              <a:hueOff val="0"/>
              <a:satOff val="0"/>
              <a:lumOff val="0"/>
              <a:alphaOff val="0"/>
            </a:schemeClr>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sp>
      <p:cxnSp>
        <p:nvCxnSpPr>
          <p:cNvPr id="14" name="Straight Arrow Connector 13">
            <a:extLst>
              <a:ext uri="{FF2B5EF4-FFF2-40B4-BE49-F238E27FC236}">
                <a16:creationId xmlns:a16="http://schemas.microsoft.com/office/drawing/2014/main" id="{30323DB6-C558-9E84-6B20-F684DC58F6AD}"/>
              </a:ext>
            </a:extLst>
          </p:cNvPr>
          <p:cNvCxnSpPr>
            <a:cxnSpLocks/>
          </p:cNvCxnSpPr>
          <p:nvPr/>
        </p:nvCxnSpPr>
        <p:spPr>
          <a:xfrm flipH="1">
            <a:off x="4461831" y="4718658"/>
            <a:ext cx="1382616"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19" name="Picture 18" descr="A person in a suit and tie&#10;&#10;Description automatically generated">
            <a:extLst>
              <a:ext uri="{FF2B5EF4-FFF2-40B4-BE49-F238E27FC236}">
                <a16:creationId xmlns:a16="http://schemas.microsoft.com/office/drawing/2014/main" id="{46A6BC5B-60BB-663A-FEC3-7D5771BA2ED6}"/>
              </a:ext>
            </a:extLst>
          </p:cNvPr>
          <p:cNvPicPr>
            <a:picLocks noChangeAspect="1"/>
          </p:cNvPicPr>
          <p:nvPr/>
        </p:nvPicPr>
        <p:blipFill>
          <a:blip r:embed="rId4"/>
          <a:stretch>
            <a:fillRect/>
          </a:stretch>
        </p:blipFill>
        <p:spPr>
          <a:xfrm>
            <a:off x="2596162" y="4300017"/>
            <a:ext cx="1865669" cy="2474383"/>
          </a:xfrm>
          <a:prstGeom prst="rect">
            <a:avLst/>
          </a:prstGeom>
        </p:spPr>
      </p:pic>
      <p:cxnSp>
        <p:nvCxnSpPr>
          <p:cNvPr id="24" name="Straight Connector 23">
            <a:extLst>
              <a:ext uri="{FF2B5EF4-FFF2-40B4-BE49-F238E27FC236}">
                <a16:creationId xmlns:a16="http://schemas.microsoft.com/office/drawing/2014/main" id="{A9A29885-0B61-A6D2-F10D-88E97D382ECC}"/>
              </a:ext>
            </a:extLst>
          </p:cNvPr>
          <p:cNvCxnSpPr>
            <a:stCxn id="10" idx="2"/>
          </p:cNvCxnSpPr>
          <p:nvPr/>
        </p:nvCxnSpPr>
        <p:spPr>
          <a:xfrm>
            <a:off x="5844447" y="4300017"/>
            <a:ext cx="0" cy="418641"/>
          </a:xfrm>
          <a:prstGeom prst="line">
            <a:avLst/>
          </a:prstGeom>
        </p:spPr>
        <p:style>
          <a:lnRef idx="2">
            <a:schemeClr val="accent2"/>
          </a:lnRef>
          <a:fillRef idx="0">
            <a:schemeClr val="accent2"/>
          </a:fillRef>
          <a:effectRef idx="1">
            <a:schemeClr val="accent2"/>
          </a:effectRef>
          <a:fontRef idx="minor">
            <a:schemeClr val="tx1"/>
          </a:fontRef>
        </p:style>
      </p:cxnSp>
      <p:sp>
        <p:nvSpPr>
          <p:cNvPr id="26" name="TextBox 25">
            <a:extLst>
              <a:ext uri="{FF2B5EF4-FFF2-40B4-BE49-F238E27FC236}">
                <a16:creationId xmlns:a16="http://schemas.microsoft.com/office/drawing/2014/main" id="{0DE87057-1D65-F417-0A3E-EB9C0BA2C1C7}"/>
              </a:ext>
            </a:extLst>
          </p:cNvPr>
          <p:cNvSpPr txBox="1"/>
          <p:nvPr/>
        </p:nvSpPr>
        <p:spPr>
          <a:xfrm>
            <a:off x="260496" y="4349326"/>
            <a:ext cx="2072491" cy="1015663"/>
          </a:xfrm>
          <a:prstGeom prst="rect">
            <a:avLst/>
          </a:prstGeom>
          <a:noFill/>
        </p:spPr>
        <p:txBody>
          <a:bodyPr wrap="none" rtlCol="0">
            <a:spAutoFit/>
          </a:bodyPr>
          <a:lstStyle/>
          <a:p>
            <a:pPr algn="ctr"/>
            <a:r>
              <a:rPr lang="en-EG" sz="2000" dirty="0">
                <a:solidFill>
                  <a:srgbClr val="FFC000"/>
                </a:solidFill>
              </a:rPr>
              <a:t>Ahmed Hamdon</a:t>
            </a:r>
          </a:p>
          <a:p>
            <a:pPr algn="ctr"/>
            <a:r>
              <a:rPr lang="en-EG" sz="2000" dirty="0">
                <a:solidFill>
                  <a:srgbClr val="FFC000"/>
                </a:solidFill>
              </a:rPr>
              <a:t>Deputy Academic </a:t>
            </a:r>
          </a:p>
          <a:p>
            <a:pPr algn="ctr"/>
            <a:r>
              <a:rPr lang="en-EG" sz="2000" dirty="0">
                <a:solidFill>
                  <a:srgbClr val="FFC000"/>
                </a:solidFill>
              </a:rPr>
              <a:t>Coordinator</a:t>
            </a:r>
          </a:p>
        </p:txBody>
      </p:sp>
    </p:spTree>
    <p:extLst>
      <p:ext uri="{BB962C8B-B14F-4D97-AF65-F5344CB8AC3E}">
        <p14:creationId xmlns:p14="http://schemas.microsoft.com/office/powerpoint/2010/main" val="2799439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D9D0BD41-1BA7-0C73-D989-EA3AAF67758B}"/>
              </a:ext>
            </a:extLst>
          </p:cNvPr>
          <p:cNvSpPr/>
          <p:nvPr/>
        </p:nvSpPr>
        <p:spPr>
          <a:xfrm>
            <a:off x="330903" y="280549"/>
            <a:ext cx="6907180" cy="710969"/>
          </a:xfrm>
          <a:prstGeom prst="roundRect">
            <a:avLst/>
          </a:prstGeom>
          <a:solidFill>
            <a:schemeClr val="bg2">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5628" tIns="47814" rIns="95628" bIns="47814" rtlCol="0" anchor="ctr"/>
          <a:lstStyle/>
          <a:p>
            <a:pPr algn="l"/>
            <a:r>
              <a:rPr lang="en-US" sz="2900" b="1" i="1" dirty="0"/>
              <a:t>Academic Study and Research </a:t>
            </a:r>
            <a:endParaRPr lang="en-GB" sz="2900" b="1" i="1" dirty="0"/>
          </a:p>
        </p:txBody>
      </p:sp>
      <p:pic>
        <p:nvPicPr>
          <p:cNvPr id="6" name="Content Placeholder 18" descr="A globe with text overlay&#10;&#10;Description automatically generated">
            <a:extLst>
              <a:ext uri="{FF2B5EF4-FFF2-40B4-BE49-F238E27FC236}">
                <a16:creationId xmlns:a16="http://schemas.microsoft.com/office/drawing/2014/main" id="{E158F9E3-9278-F41D-CD09-76DDC3057CA5}"/>
              </a:ext>
            </a:extLst>
          </p:cNvPr>
          <p:cNvPicPr>
            <a:picLocks noChangeAspect="1"/>
          </p:cNvPicPr>
          <p:nvPr/>
        </p:nvPicPr>
        <p:blipFill>
          <a:blip r:embed="rId2"/>
          <a:stretch>
            <a:fillRect/>
          </a:stretch>
        </p:blipFill>
        <p:spPr>
          <a:xfrm>
            <a:off x="10541160" y="16533"/>
            <a:ext cx="1650840" cy="1430606"/>
          </a:xfrm>
          <a:prstGeom prst="rect">
            <a:avLst/>
          </a:prstGeom>
          <a:effectLst>
            <a:softEdge rad="0"/>
          </a:effectLst>
        </p:spPr>
      </p:pic>
      <p:sp>
        <p:nvSpPr>
          <p:cNvPr id="11" name="TextBox 10">
            <a:extLst>
              <a:ext uri="{FF2B5EF4-FFF2-40B4-BE49-F238E27FC236}">
                <a16:creationId xmlns:a16="http://schemas.microsoft.com/office/drawing/2014/main" id="{FF1D7F24-EB75-77E4-F2FB-BEC8235B311B}"/>
              </a:ext>
            </a:extLst>
          </p:cNvPr>
          <p:cNvSpPr txBox="1"/>
          <p:nvPr/>
        </p:nvSpPr>
        <p:spPr>
          <a:xfrm>
            <a:off x="330902" y="1314995"/>
            <a:ext cx="9892749" cy="2149947"/>
          </a:xfrm>
          <a:prstGeom prst="round2DiagRect">
            <a:avLst/>
          </a:prstGeom>
          <a:solidFill>
            <a:schemeClr val="accent5">
              <a:lumMod val="50000"/>
            </a:schemeClr>
          </a:solidFill>
          <a:ln>
            <a:solidFill>
              <a:srgbClr val="FFFF00"/>
            </a:solidFill>
          </a:ln>
          <a:effectLst/>
          <a:scene3d>
            <a:camera prst="orthographicFront">
              <a:rot lat="0" lon="0" rev="0"/>
            </a:camera>
            <a:lightRig rig="contrasting" dir="t">
              <a:rot lat="0" lon="0" rev="7800000"/>
            </a:lightRig>
          </a:scene3d>
          <a:sp3d>
            <a:bevelT w="139700" h="139700"/>
          </a:sp3d>
        </p:spPr>
        <p:txBody>
          <a:bodyPr wrap="square" lIns="95628" tIns="47814" rIns="95628" bIns="47814" rtlCol="0">
            <a:spAutoFit/>
          </a:bodyPr>
          <a:lstStyle/>
          <a:p>
            <a:pPr marL="537907" indent="-537907" algn="just" rtl="0">
              <a:buFont typeface="Wingdings" pitchFamily="2" charset="2"/>
              <a:buChar char="§"/>
            </a:pPr>
            <a:r>
              <a:rPr lang="en-GB" sz="2000" dirty="0"/>
              <a:t>The  IPE Programme provides interdisciplinary MA degree in International Political Economy.</a:t>
            </a:r>
          </a:p>
          <a:p>
            <a:pPr marL="537907" indent="-537907" algn="just" rtl="0">
              <a:buFont typeface="Wingdings" pitchFamily="2" charset="2"/>
              <a:buChar char="§"/>
            </a:pPr>
            <a:r>
              <a:rPr lang="en-GB" sz="2000" dirty="0"/>
              <a:t>The study aims at graduating not only practitioners and researchers  who will apply the theories and practices that they learn to make their work and agencies more effective, but also graduates who will function as producers of better understanding of the most important political economy questions.</a:t>
            </a:r>
            <a:endParaRPr lang="en-GB" sz="2000" dirty="0">
              <a:solidFill>
                <a:schemeClr val="tx2"/>
              </a:solidFill>
            </a:endParaRPr>
          </a:p>
        </p:txBody>
      </p:sp>
      <p:sp>
        <p:nvSpPr>
          <p:cNvPr id="12" name="Round Diagonal Corner Rectangle 11">
            <a:extLst>
              <a:ext uri="{FF2B5EF4-FFF2-40B4-BE49-F238E27FC236}">
                <a16:creationId xmlns:a16="http://schemas.microsoft.com/office/drawing/2014/main" id="{B047D0D8-72C6-4E20-AB85-0461A9E787F2}"/>
              </a:ext>
            </a:extLst>
          </p:cNvPr>
          <p:cNvSpPr/>
          <p:nvPr/>
        </p:nvSpPr>
        <p:spPr>
          <a:xfrm>
            <a:off x="330903" y="3971332"/>
            <a:ext cx="9892748" cy="2252103"/>
          </a:xfrm>
          <a:prstGeom prst="round2DiagRect">
            <a:avLst/>
          </a:prstGeom>
          <a:blipFill>
            <a:blip r:embed="rId3"/>
            <a:stretch>
              <a:fillRect/>
            </a:stretch>
          </a:blipFill>
          <a:ln>
            <a:solidFill>
              <a:srgbClr val="FFFF00"/>
            </a:solidFill>
          </a:ln>
          <a:effectLst/>
          <a:scene3d>
            <a:camera prst="orthographicFront">
              <a:rot lat="0" lon="0" rev="0"/>
            </a:camera>
            <a:lightRig rig="contrasting" dir="t">
              <a:rot lat="0" lon="0" rev="7800000"/>
            </a:lightRig>
          </a:scene3d>
          <a:sp3d>
            <a:bevelT w="139700" h="139700"/>
          </a:sp3d>
        </p:spPr>
        <p:txBody>
          <a:bodyPr wrap="square" lIns="95628" tIns="47814" rIns="95628" bIns="47814">
            <a:spAutoFit/>
          </a:bodyPr>
          <a:lstStyle/>
          <a:p>
            <a:pPr algn="l" rtl="0">
              <a:buFont typeface="Wingdings" pitchFamily="2" charset="2"/>
              <a:buChar char="Ø"/>
            </a:pPr>
            <a:r>
              <a:rPr lang="en-GB" b="1" dirty="0">
                <a:solidFill>
                  <a:schemeClr val="accent3">
                    <a:lumMod val="60000"/>
                    <a:lumOff val="40000"/>
                  </a:schemeClr>
                </a:solidFill>
              </a:rPr>
              <a:t>Target Postgraduate Students</a:t>
            </a:r>
          </a:p>
          <a:p>
            <a:pPr algn="just" rtl="0">
              <a:buFont typeface="Wingdings" pitchFamily="2" charset="2"/>
              <a:buChar char="§"/>
            </a:pPr>
            <a:r>
              <a:rPr lang="en-GB" dirty="0"/>
              <a:t>The IPE MA programme is designed for calibres that have a strong commitment to intellectual development and desire to pursue their careers in the field of International Political Economy.</a:t>
            </a:r>
          </a:p>
          <a:p>
            <a:pPr algn="just" rtl="0">
              <a:buFont typeface="Wingdings" pitchFamily="2" charset="2"/>
              <a:buChar char="§"/>
            </a:pPr>
            <a:r>
              <a:rPr lang="en-GB" dirty="0"/>
              <a:t> Accordingly, the students will conduct research in areas related to international political economy.</a:t>
            </a:r>
          </a:p>
          <a:p>
            <a:pPr algn="just" rtl="0">
              <a:buFont typeface="Wingdings" pitchFamily="2" charset="2"/>
              <a:buChar char="§"/>
            </a:pPr>
            <a:r>
              <a:rPr lang="en-GB" dirty="0"/>
              <a:t>As such the programme gives high priority to the time and effort required from students to complete their studies as the main aim of the Programmes is to graduate specialists in International Political Economy.</a:t>
            </a:r>
          </a:p>
        </p:txBody>
      </p:sp>
    </p:spTree>
    <p:extLst>
      <p:ext uri="{BB962C8B-B14F-4D97-AF65-F5344CB8AC3E}">
        <p14:creationId xmlns:p14="http://schemas.microsoft.com/office/powerpoint/2010/main" val="2880053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169AB575-F0B0-DC94-BA34-87A9F56413EA}"/>
              </a:ext>
            </a:extLst>
          </p:cNvPr>
          <p:cNvSpPr/>
          <p:nvPr/>
        </p:nvSpPr>
        <p:spPr>
          <a:xfrm>
            <a:off x="330903" y="280549"/>
            <a:ext cx="6907180" cy="710969"/>
          </a:xfrm>
          <a:prstGeom prst="roundRect">
            <a:avLst/>
          </a:prstGeom>
          <a:solidFill>
            <a:schemeClr val="bg2">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5628" tIns="47814" rIns="95628" bIns="47814" rtlCol="0" anchor="ctr"/>
          <a:lstStyle/>
          <a:p>
            <a:pPr algn="l"/>
            <a:r>
              <a:rPr lang="en-US" sz="2900" b="1" i="1" dirty="0"/>
              <a:t>Academic Study and Research </a:t>
            </a:r>
            <a:endParaRPr lang="en-GB" sz="2900" b="1" i="1" dirty="0"/>
          </a:p>
        </p:txBody>
      </p:sp>
      <p:pic>
        <p:nvPicPr>
          <p:cNvPr id="6" name="Content Placeholder 18" descr="A globe with text overlay&#10;&#10;Description automatically generated">
            <a:extLst>
              <a:ext uri="{FF2B5EF4-FFF2-40B4-BE49-F238E27FC236}">
                <a16:creationId xmlns:a16="http://schemas.microsoft.com/office/drawing/2014/main" id="{5F0659ED-F83E-5700-25F2-A85893EE8B5A}"/>
              </a:ext>
            </a:extLst>
          </p:cNvPr>
          <p:cNvPicPr>
            <a:picLocks noChangeAspect="1"/>
          </p:cNvPicPr>
          <p:nvPr/>
        </p:nvPicPr>
        <p:blipFill>
          <a:blip r:embed="rId2"/>
          <a:stretch>
            <a:fillRect/>
          </a:stretch>
        </p:blipFill>
        <p:spPr>
          <a:xfrm>
            <a:off x="10541160" y="16533"/>
            <a:ext cx="1650840" cy="1430606"/>
          </a:xfrm>
          <a:prstGeom prst="rect">
            <a:avLst/>
          </a:prstGeom>
          <a:effectLst>
            <a:softEdge rad="0"/>
          </a:effectLst>
        </p:spPr>
      </p:pic>
      <p:sp>
        <p:nvSpPr>
          <p:cNvPr id="8" name="Round Diagonal Corner Rectangle 7">
            <a:extLst>
              <a:ext uri="{FF2B5EF4-FFF2-40B4-BE49-F238E27FC236}">
                <a16:creationId xmlns:a16="http://schemas.microsoft.com/office/drawing/2014/main" id="{BC0C7CE0-0B3E-C3EB-AC1B-B7EEF1921E72}"/>
              </a:ext>
            </a:extLst>
          </p:cNvPr>
          <p:cNvSpPr/>
          <p:nvPr/>
        </p:nvSpPr>
        <p:spPr>
          <a:xfrm>
            <a:off x="330902" y="1447139"/>
            <a:ext cx="11765617" cy="4193059"/>
          </a:xfrm>
          <a:prstGeom prst="round2DiagRect">
            <a:avLst/>
          </a:prstGeom>
          <a:blipFill>
            <a:blip r:embed="rId3"/>
            <a:stretch>
              <a:fillRect/>
            </a:stretch>
          </a:blipFill>
          <a:ln>
            <a:solidFill>
              <a:schemeClr val="accent3"/>
            </a:solidFill>
          </a:ln>
        </p:spPr>
        <p:txBody>
          <a:bodyPr wrap="square" lIns="95628" tIns="47814" rIns="95628" bIns="47814">
            <a:spAutoFit/>
          </a:bodyPr>
          <a:lstStyle/>
          <a:p>
            <a:pPr algn="just" rtl="0">
              <a:lnSpc>
                <a:spcPct val="150000"/>
              </a:lnSpc>
              <a:buFont typeface="Wingdings" pitchFamily="2" charset="2"/>
              <a:buChar char="Ø"/>
            </a:pPr>
            <a:r>
              <a:rPr lang="en-GB" sz="2400" b="1" dirty="0">
                <a:solidFill>
                  <a:schemeClr val="accent3">
                    <a:lumMod val="60000"/>
                    <a:lumOff val="40000"/>
                  </a:schemeClr>
                </a:solidFill>
              </a:rPr>
              <a:t>The International Political Economy MA Programme is taught in English Language,  consisting  of inseparable and integrated parts:</a:t>
            </a:r>
          </a:p>
          <a:p>
            <a:pPr marL="514350" indent="-514350" algn="just" rtl="0">
              <a:buFont typeface="Wingdings" pitchFamily="2" charset="2"/>
              <a:buChar char="§"/>
            </a:pPr>
            <a:r>
              <a:rPr lang="en-GB" sz="2400" dirty="0"/>
              <a:t>Successful completion of the entire required course work related to class works and  written exam of 9 courses.</a:t>
            </a:r>
          </a:p>
          <a:p>
            <a:pPr marL="514350" indent="-514350" algn="just" rtl="0">
              <a:buFont typeface="Wingdings" pitchFamily="2" charset="2"/>
              <a:buChar char="§"/>
            </a:pPr>
            <a:r>
              <a:rPr lang="en-GB" sz="2400" dirty="0"/>
              <a:t>Successful completion of the dissertation, which must be written in English language.</a:t>
            </a:r>
          </a:p>
          <a:p>
            <a:pPr lvl="1" algn="just" rtl="0">
              <a:buFont typeface="Wingdings" pitchFamily="2" charset="2"/>
              <a:buChar char="Ø"/>
            </a:pPr>
            <a:r>
              <a:rPr lang="en-GB" sz="2400" dirty="0"/>
              <a:t>Completion of the degree provides graduates with the background to perform independent research on international Political Economy, including trade and currency conflicts, trade exchange, Standards of Labour, technology transfer, and environment preservation. </a:t>
            </a:r>
          </a:p>
        </p:txBody>
      </p:sp>
    </p:spTree>
    <p:extLst>
      <p:ext uri="{BB962C8B-B14F-4D97-AF65-F5344CB8AC3E}">
        <p14:creationId xmlns:p14="http://schemas.microsoft.com/office/powerpoint/2010/main" val="58510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6D329090-534B-25EA-4036-412A080760D2}"/>
              </a:ext>
            </a:extLst>
          </p:cNvPr>
          <p:cNvSpPr/>
          <p:nvPr/>
        </p:nvSpPr>
        <p:spPr>
          <a:xfrm>
            <a:off x="405742" y="355037"/>
            <a:ext cx="7989111" cy="876461"/>
          </a:xfrm>
          <a:prstGeom prst="roundRect">
            <a:avLst/>
          </a:prstGeom>
          <a:solidFill>
            <a:schemeClr val="bg2">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5628" tIns="47814" rIns="95628" bIns="47814" rtlCol="0" anchor="ctr"/>
          <a:lstStyle/>
          <a:p>
            <a:pPr algn="l"/>
            <a:r>
              <a:rPr lang="en-US" sz="2900" b="1" i="1" dirty="0"/>
              <a:t>Interdisciplinary Academic Courses</a:t>
            </a:r>
            <a:r>
              <a:rPr lang="en-US" sz="4200" b="1" i="1" dirty="0"/>
              <a:t> </a:t>
            </a:r>
            <a:endParaRPr lang="en-GB" sz="4200" b="1" i="1" dirty="0"/>
          </a:p>
        </p:txBody>
      </p:sp>
      <p:pic>
        <p:nvPicPr>
          <p:cNvPr id="6" name="Content Placeholder 18" descr="A globe with text overlay&#10;&#10;Description automatically generated">
            <a:extLst>
              <a:ext uri="{FF2B5EF4-FFF2-40B4-BE49-F238E27FC236}">
                <a16:creationId xmlns:a16="http://schemas.microsoft.com/office/drawing/2014/main" id="{B5CD39CC-EEE4-E934-A81D-5CEF2196E3A2}"/>
              </a:ext>
            </a:extLst>
          </p:cNvPr>
          <p:cNvPicPr>
            <a:picLocks noChangeAspect="1"/>
          </p:cNvPicPr>
          <p:nvPr/>
        </p:nvPicPr>
        <p:blipFill>
          <a:blip r:embed="rId2"/>
          <a:stretch>
            <a:fillRect/>
          </a:stretch>
        </p:blipFill>
        <p:spPr>
          <a:xfrm>
            <a:off x="10541160" y="16533"/>
            <a:ext cx="1650840" cy="1430606"/>
          </a:xfrm>
          <a:prstGeom prst="rect">
            <a:avLst/>
          </a:prstGeom>
          <a:effectLst>
            <a:softEdge rad="0"/>
          </a:effectLst>
        </p:spPr>
      </p:pic>
      <p:graphicFrame>
        <p:nvGraphicFramePr>
          <p:cNvPr id="13" name="Diagram 12">
            <a:extLst>
              <a:ext uri="{FF2B5EF4-FFF2-40B4-BE49-F238E27FC236}">
                <a16:creationId xmlns:a16="http://schemas.microsoft.com/office/drawing/2014/main" id="{6C1A7273-2660-CBB7-0772-96CF50C5C756}"/>
              </a:ext>
            </a:extLst>
          </p:cNvPr>
          <p:cNvGraphicFramePr/>
          <p:nvPr>
            <p:extLst>
              <p:ext uri="{D42A27DB-BD31-4B8C-83A1-F6EECF244321}">
                <p14:modId xmlns:p14="http://schemas.microsoft.com/office/powerpoint/2010/main" val="1251204987"/>
              </p:ext>
            </p:extLst>
          </p:nvPr>
        </p:nvGraphicFramePr>
        <p:xfrm>
          <a:off x="405742" y="1447139"/>
          <a:ext cx="10530395" cy="5142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Oval 13">
            <a:extLst>
              <a:ext uri="{FF2B5EF4-FFF2-40B4-BE49-F238E27FC236}">
                <a16:creationId xmlns:a16="http://schemas.microsoft.com/office/drawing/2014/main" id="{AD28048A-C0A3-1809-C639-152907579363}"/>
              </a:ext>
            </a:extLst>
          </p:cNvPr>
          <p:cNvSpPr/>
          <p:nvPr/>
        </p:nvSpPr>
        <p:spPr>
          <a:xfrm>
            <a:off x="4142342" y="1821297"/>
            <a:ext cx="2842352" cy="2500829"/>
          </a:xfrm>
          <a:prstGeom prst="ellipse">
            <a:avLst/>
          </a:prstGeom>
          <a:solidFill>
            <a:schemeClr val="accent2">
              <a:alpha val="5002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EG" sz="2400" b="1" dirty="0"/>
              <a:t>Economics</a:t>
            </a:r>
          </a:p>
          <a:p>
            <a:pPr algn="ctr"/>
            <a:endParaRPr lang="en-EG" dirty="0"/>
          </a:p>
          <a:p>
            <a:pPr algn="ctr"/>
            <a:endParaRPr lang="en-EG" dirty="0"/>
          </a:p>
          <a:p>
            <a:pPr algn="ctr"/>
            <a:endParaRPr lang="en-EG" dirty="0"/>
          </a:p>
          <a:p>
            <a:pPr algn="ctr"/>
            <a:endParaRPr lang="en-EG" dirty="0"/>
          </a:p>
          <a:p>
            <a:pPr algn="ctr"/>
            <a:endParaRPr lang="en-EG" dirty="0"/>
          </a:p>
          <a:p>
            <a:pPr algn="ctr"/>
            <a:endParaRPr lang="en-EG" dirty="0"/>
          </a:p>
        </p:txBody>
      </p:sp>
      <p:sp>
        <p:nvSpPr>
          <p:cNvPr id="15" name="Oval 14">
            <a:extLst>
              <a:ext uri="{FF2B5EF4-FFF2-40B4-BE49-F238E27FC236}">
                <a16:creationId xmlns:a16="http://schemas.microsoft.com/office/drawing/2014/main" id="{D2A55DED-FE82-3E29-173F-F5B8A2C40F40}"/>
              </a:ext>
            </a:extLst>
          </p:cNvPr>
          <p:cNvSpPr/>
          <p:nvPr/>
        </p:nvSpPr>
        <p:spPr>
          <a:xfrm>
            <a:off x="4142342" y="3775249"/>
            <a:ext cx="2842352" cy="2500829"/>
          </a:xfrm>
          <a:prstGeom prst="ellipse">
            <a:avLst/>
          </a:prstGeom>
          <a:solidFill>
            <a:schemeClr val="accent1">
              <a:alpha val="5016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dirty="0"/>
          </a:p>
          <a:p>
            <a:pPr algn="ctr"/>
            <a:endParaRPr lang="en-EG" dirty="0"/>
          </a:p>
          <a:p>
            <a:pPr algn="ctr"/>
            <a:endParaRPr lang="en-EG" dirty="0"/>
          </a:p>
          <a:p>
            <a:pPr algn="ctr"/>
            <a:endParaRPr lang="en-EG" dirty="0"/>
          </a:p>
          <a:p>
            <a:pPr algn="ctr"/>
            <a:r>
              <a:rPr lang="en-EG" sz="2400" dirty="0"/>
              <a:t>Political Science</a:t>
            </a:r>
          </a:p>
        </p:txBody>
      </p:sp>
      <p:sp>
        <p:nvSpPr>
          <p:cNvPr id="16" name="Oval 15">
            <a:extLst>
              <a:ext uri="{FF2B5EF4-FFF2-40B4-BE49-F238E27FC236}">
                <a16:creationId xmlns:a16="http://schemas.microsoft.com/office/drawing/2014/main" id="{94B280E6-04F2-8C0F-DBE2-BDE125B0237E}"/>
              </a:ext>
            </a:extLst>
          </p:cNvPr>
          <p:cNvSpPr/>
          <p:nvPr/>
        </p:nvSpPr>
        <p:spPr>
          <a:xfrm>
            <a:off x="5153146" y="2524834"/>
            <a:ext cx="3001155" cy="2500829"/>
          </a:xfrm>
          <a:prstGeom prst="ellipse">
            <a:avLst/>
          </a:prstGeom>
          <a:solidFill>
            <a:srgbClr val="92D050">
              <a:alpha val="50243"/>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dirty="0"/>
          </a:p>
        </p:txBody>
      </p:sp>
      <p:sp>
        <p:nvSpPr>
          <p:cNvPr id="17" name="Oval 16">
            <a:extLst>
              <a:ext uri="{FF2B5EF4-FFF2-40B4-BE49-F238E27FC236}">
                <a16:creationId xmlns:a16="http://schemas.microsoft.com/office/drawing/2014/main" id="{566184FD-7104-7CBE-56EB-B5A391EA7EDE}"/>
              </a:ext>
            </a:extLst>
          </p:cNvPr>
          <p:cNvSpPr/>
          <p:nvPr/>
        </p:nvSpPr>
        <p:spPr>
          <a:xfrm>
            <a:off x="2820318" y="2681495"/>
            <a:ext cx="3001155" cy="2500829"/>
          </a:xfrm>
          <a:prstGeom prst="ellipse">
            <a:avLst/>
          </a:prstGeom>
          <a:solidFill>
            <a:srgbClr val="FFFF00">
              <a:alpha val="5013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8" name="TextBox 17">
            <a:extLst>
              <a:ext uri="{FF2B5EF4-FFF2-40B4-BE49-F238E27FC236}">
                <a16:creationId xmlns:a16="http://schemas.microsoft.com/office/drawing/2014/main" id="{37A8BE25-8B49-D557-D4AD-9114348E35E2}"/>
              </a:ext>
            </a:extLst>
          </p:cNvPr>
          <p:cNvSpPr txBox="1"/>
          <p:nvPr/>
        </p:nvSpPr>
        <p:spPr>
          <a:xfrm>
            <a:off x="6832277" y="3470244"/>
            <a:ext cx="1321452" cy="461665"/>
          </a:xfrm>
          <a:prstGeom prst="rect">
            <a:avLst/>
          </a:prstGeom>
          <a:noFill/>
        </p:spPr>
        <p:txBody>
          <a:bodyPr wrap="none" rtlCol="0">
            <a:spAutoFit/>
          </a:bodyPr>
          <a:lstStyle/>
          <a:p>
            <a:r>
              <a:rPr lang="en-EG" sz="2400" b="1" dirty="0"/>
              <a:t>Statistics</a:t>
            </a:r>
          </a:p>
        </p:txBody>
      </p:sp>
      <p:sp>
        <p:nvSpPr>
          <p:cNvPr id="19" name="TextBox 18">
            <a:extLst>
              <a:ext uri="{FF2B5EF4-FFF2-40B4-BE49-F238E27FC236}">
                <a16:creationId xmlns:a16="http://schemas.microsoft.com/office/drawing/2014/main" id="{78ADAFB6-A816-6C0D-FE2F-A8A29CCA2B26}"/>
              </a:ext>
            </a:extLst>
          </p:cNvPr>
          <p:cNvSpPr txBox="1"/>
          <p:nvPr/>
        </p:nvSpPr>
        <p:spPr>
          <a:xfrm>
            <a:off x="2813003" y="3470244"/>
            <a:ext cx="1587294" cy="830997"/>
          </a:xfrm>
          <a:prstGeom prst="rect">
            <a:avLst/>
          </a:prstGeom>
          <a:noFill/>
        </p:spPr>
        <p:txBody>
          <a:bodyPr wrap="none" rtlCol="0">
            <a:spAutoFit/>
          </a:bodyPr>
          <a:lstStyle/>
          <a:p>
            <a:pPr algn="ctr"/>
            <a:r>
              <a:rPr lang="en-EG" sz="2400" b="1" dirty="0"/>
              <a:t>Social</a:t>
            </a:r>
          </a:p>
          <a:p>
            <a:pPr algn="ctr"/>
            <a:r>
              <a:rPr lang="en-EG" sz="2400" b="1" dirty="0"/>
              <a:t>Computing</a:t>
            </a:r>
          </a:p>
        </p:txBody>
      </p:sp>
    </p:spTree>
    <p:extLst>
      <p:ext uri="{BB962C8B-B14F-4D97-AF65-F5344CB8AC3E}">
        <p14:creationId xmlns:p14="http://schemas.microsoft.com/office/powerpoint/2010/main" val="304057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graphicEl>
                                              <a:dgm id="{63BFF6BE-CE84-0049-9A79-BBA780DD1D8A}"/>
                                            </p:graphicEl>
                                          </p:spTgt>
                                        </p:tgtEl>
                                        <p:attrNameLst>
                                          <p:attrName>style.visibility</p:attrName>
                                        </p:attrNameLst>
                                      </p:cBhvr>
                                      <p:to>
                                        <p:strVal val="visible"/>
                                      </p:to>
                                    </p:set>
                                    <p:anim calcmode="lin" valueType="num">
                                      <p:cBhvr additive="base">
                                        <p:cTn id="7" dur="500" fill="hold"/>
                                        <p:tgtEl>
                                          <p:spTgt spid="13">
                                            <p:graphicEl>
                                              <a:dgm id="{63BFF6BE-CE84-0049-9A79-BBA780DD1D8A}"/>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graphicEl>
                                              <a:dgm id="{63BFF6BE-CE84-0049-9A79-BBA780DD1D8A}"/>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5C4B557E-EC5F-6C81-7353-03592906CB07}"/>
              </a:ext>
            </a:extLst>
          </p:cNvPr>
          <p:cNvSpPr/>
          <p:nvPr/>
        </p:nvSpPr>
        <p:spPr>
          <a:xfrm>
            <a:off x="405742" y="355038"/>
            <a:ext cx="7195897" cy="746650"/>
          </a:xfrm>
          <a:prstGeom prst="roundRect">
            <a:avLst/>
          </a:prstGeom>
          <a:solidFill>
            <a:schemeClr val="bg2">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5628" tIns="47814" rIns="95628" bIns="47814" rtlCol="0" anchor="ctr"/>
          <a:lstStyle/>
          <a:p>
            <a:pPr algn="l"/>
            <a:r>
              <a:rPr lang="en-US" sz="2900" b="1" i="1" dirty="0"/>
              <a:t>Interdisciplinary Academic Courses</a:t>
            </a:r>
            <a:r>
              <a:rPr lang="en-US" sz="4200" b="1" i="1" dirty="0"/>
              <a:t> </a:t>
            </a:r>
            <a:endParaRPr lang="en-GB" sz="4200" b="1" i="1" dirty="0"/>
          </a:p>
        </p:txBody>
      </p:sp>
      <p:pic>
        <p:nvPicPr>
          <p:cNvPr id="5" name="Content Placeholder 18" descr="A globe with text overlay&#10;&#10;Description automatically generated">
            <a:extLst>
              <a:ext uri="{FF2B5EF4-FFF2-40B4-BE49-F238E27FC236}">
                <a16:creationId xmlns:a16="http://schemas.microsoft.com/office/drawing/2014/main" id="{7655E074-4265-79DD-5C3A-D9A7B319594E}"/>
              </a:ext>
            </a:extLst>
          </p:cNvPr>
          <p:cNvPicPr>
            <a:picLocks noChangeAspect="1"/>
          </p:cNvPicPr>
          <p:nvPr/>
        </p:nvPicPr>
        <p:blipFill>
          <a:blip r:embed="rId2"/>
          <a:stretch>
            <a:fillRect/>
          </a:stretch>
        </p:blipFill>
        <p:spPr>
          <a:xfrm>
            <a:off x="10541160" y="16533"/>
            <a:ext cx="1650840" cy="1430606"/>
          </a:xfrm>
          <a:prstGeom prst="rect">
            <a:avLst/>
          </a:prstGeom>
          <a:effectLst>
            <a:softEdge rad="0"/>
          </a:effectLst>
        </p:spPr>
      </p:pic>
      <p:graphicFrame>
        <p:nvGraphicFramePr>
          <p:cNvPr id="6" name="Table 6">
            <a:extLst>
              <a:ext uri="{FF2B5EF4-FFF2-40B4-BE49-F238E27FC236}">
                <a16:creationId xmlns:a16="http://schemas.microsoft.com/office/drawing/2014/main" id="{F1EFF437-21D8-BA51-7ACA-1FB04C0EA92A}"/>
              </a:ext>
            </a:extLst>
          </p:cNvPr>
          <p:cNvGraphicFramePr>
            <a:graphicFrameLocks noGrp="1"/>
          </p:cNvGraphicFramePr>
          <p:nvPr>
            <p:extLst>
              <p:ext uri="{D42A27DB-BD31-4B8C-83A1-F6EECF244321}">
                <p14:modId xmlns:p14="http://schemas.microsoft.com/office/powerpoint/2010/main" val="2100808640"/>
              </p:ext>
            </p:extLst>
          </p:nvPr>
        </p:nvGraphicFramePr>
        <p:xfrm>
          <a:off x="405742" y="1545930"/>
          <a:ext cx="10432974" cy="5204731"/>
        </p:xfrm>
        <a:graphic>
          <a:graphicData uri="http://schemas.openxmlformats.org/drawingml/2006/table">
            <a:tbl>
              <a:tblPr firstRow="1" bandRow="1">
                <a:tableStyleId>{5C22544A-7EE6-4342-B048-85BDC9FD1C3A}</a:tableStyleId>
              </a:tblPr>
              <a:tblGrid>
                <a:gridCol w="5477265">
                  <a:extLst>
                    <a:ext uri="{9D8B030D-6E8A-4147-A177-3AD203B41FA5}">
                      <a16:colId xmlns:a16="http://schemas.microsoft.com/office/drawing/2014/main" val="3104605403"/>
                    </a:ext>
                  </a:extLst>
                </a:gridCol>
                <a:gridCol w="4955709">
                  <a:extLst>
                    <a:ext uri="{9D8B030D-6E8A-4147-A177-3AD203B41FA5}">
                      <a16:colId xmlns:a16="http://schemas.microsoft.com/office/drawing/2014/main" val="1667178549"/>
                    </a:ext>
                  </a:extLst>
                </a:gridCol>
              </a:tblGrid>
              <a:tr h="657803">
                <a:tc gridSpan="2">
                  <a:txBody>
                    <a:bodyPr/>
                    <a:lstStyle/>
                    <a:p>
                      <a:pPr algn="ctr" rtl="0"/>
                      <a:r>
                        <a:rPr lang="en-EG" sz="2400" b="1" dirty="0"/>
                        <a:t>Compulsory Courses</a:t>
                      </a:r>
                    </a:p>
                  </a:txBody>
                  <a:tcPr>
                    <a:solidFill>
                      <a:schemeClr val="bg2">
                        <a:lumMod val="75000"/>
                      </a:schemeClr>
                    </a:solidFill>
                  </a:tcPr>
                </a:tc>
                <a:tc hMerge="1">
                  <a:txBody>
                    <a:bodyPr/>
                    <a:lstStyle/>
                    <a:p>
                      <a:endParaRPr lang="en-EG"/>
                    </a:p>
                  </a:txBody>
                  <a:tcPr/>
                </a:tc>
                <a:extLst>
                  <a:ext uri="{0D108BD9-81ED-4DB2-BD59-A6C34878D82A}">
                    <a16:rowId xmlns:a16="http://schemas.microsoft.com/office/drawing/2014/main" val="738773687"/>
                  </a:ext>
                </a:extLst>
              </a:tr>
              <a:tr h="1386996">
                <a:tc gridSpan="2">
                  <a:txBody>
                    <a:bodyPr/>
                    <a:lstStyle/>
                    <a:p>
                      <a:pPr marL="0" algn="l" defTabSz="954389" rtl="0" eaLnBrk="1" latinLnBrk="0" hangingPunct="1"/>
                      <a:r>
                        <a:rPr lang="en-EG" dirty="0"/>
                        <a:t>1- Political Economy for Development.</a:t>
                      </a:r>
                    </a:p>
                    <a:p>
                      <a:pPr marL="0" algn="l" defTabSz="954389" rtl="0" eaLnBrk="1" latinLnBrk="0" hangingPunct="1"/>
                      <a:r>
                        <a:rPr lang="en-EG" dirty="0"/>
                        <a:t>2- Public Economics.</a:t>
                      </a:r>
                    </a:p>
                    <a:p>
                      <a:pPr marL="0" algn="l" defTabSz="954389" rtl="0" eaLnBrk="1" latinLnBrk="0" hangingPunct="1"/>
                      <a:r>
                        <a:rPr lang="en-EG" dirty="0"/>
                        <a:t>3- International Political Economy.</a:t>
                      </a:r>
                    </a:p>
                    <a:p>
                      <a:pPr marL="0" algn="l" defTabSz="954389" rtl="0" eaLnBrk="1" latinLnBrk="0" hangingPunct="1"/>
                      <a:r>
                        <a:rPr lang="en-EG" dirty="0"/>
                        <a:t>4- International Relations.</a:t>
                      </a:r>
                    </a:p>
                  </a:txBody>
                  <a:tcPr>
                    <a:solidFill>
                      <a:schemeClr val="bg2">
                        <a:lumMod val="60000"/>
                        <a:lumOff val="40000"/>
                      </a:schemeClr>
                    </a:solidFill>
                  </a:tcPr>
                </a:tc>
                <a:tc hMerge="1">
                  <a:txBody>
                    <a:bodyPr/>
                    <a:lstStyle/>
                    <a:p>
                      <a:endParaRPr lang="en-EG"/>
                    </a:p>
                  </a:txBody>
                  <a:tcPr/>
                </a:tc>
                <a:extLst>
                  <a:ext uri="{0D108BD9-81ED-4DB2-BD59-A6C34878D82A}">
                    <a16:rowId xmlns:a16="http://schemas.microsoft.com/office/drawing/2014/main" val="3423664099"/>
                  </a:ext>
                </a:extLst>
              </a:tr>
              <a:tr h="573323">
                <a:tc gridSpan="2">
                  <a:txBody>
                    <a:bodyPr/>
                    <a:lstStyle/>
                    <a:p>
                      <a:pPr marL="0" marR="0" indent="0" algn="ctr" defTabSz="1364193" rtl="1" eaLnBrk="1" fontAlgn="auto" latinLnBrk="0" hangingPunct="1">
                        <a:lnSpc>
                          <a:spcPct val="100000"/>
                        </a:lnSpc>
                        <a:spcBef>
                          <a:spcPts val="0"/>
                        </a:spcBef>
                        <a:spcAft>
                          <a:spcPts val="0"/>
                        </a:spcAft>
                        <a:buClrTx/>
                        <a:buSzTx/>
                        <a:buFontTx/>
                        <a:buNone/>
                        <a:tabLst/>
                        <a:defRPr/>
                      </a:pPr>
                      <a:r>
                        <a:rPr lang="en-GB" sz="2400" b="1" kern="1200" dirty="0">
                          <a:solidFill>
                            <a:schemeClr val="tx1"/>
                          </a:solidFill>
                          <a:latin typeface="+mn-lt"/>
                          <a:ea typeface="+mn-ea"/>
                          <a:cs typeface="+mn-cs"/>
                        </a:rPr>
                        <a:t>13 Elective Courses (Select 4 out of 13 Courses)</a:t>
                      </a:r>
                    </a:p>
                  </a:txBody>
                  <a:tcPr>
                    <a:solidFill>
                      <a:schemeClr val="bg2">
                        <a:lumMod val="75000"/>
                      </a:schemeClr>
                    </a:solidFill>
                  </a:tcPr>
                </a:tc>
                <a:tc hMerge="1">
                  <a:txBody>
                    <a:bodyPr/>
                    <a:lstStyle/>
                    <a:p>
                      <a:endParaRPr lang="en-EG"/>
                    </a:p>
                  </a:txBody>
                  <a:tcPr/>
                </a:tc>
                <a:extLst>
                  <a:ext uri="{0D108BD9-81ED-4DB2-BD59-A6C34878D82A}">
                    <a16:rowId xmlns:a16="http://schemas.microsoft.com/office/drawing/2014/main" val="2679809590"/>
                  </a:ext>
                </a:extLst>
              </a:tr>
              <a:tr h="1135062">
                <a:tc>
                  <a:txBody>
                    <a:bodyPr/>
                    <a:lstStyle/>
                    <a:p>
                      <a:pPr marL="0" algn="l" defTabSz="954389" rtl="0" eaLnBrk="1" latinLnBrk="0" hangingPunct="1"/>
                      <a:r>
                        <a:rPr lang="en-EG" dirty="0"/>
                        <a:t>1- Macroeconomics.</a:t>
                      </a:r>
                    </a:p>
                    <a:p>
                      <a:pPr marL="0" algn="l" defTabSz="954389" rtl="0" eaLnBrk="1" latinLnBrk="0" hangingPunct="1"/>
                      <a:r>
                        <a:rPr lang="en-EG" dirty="0"/>
                        <a:t>2- Microeconomics.</a:t>
                      </a:r>
                    </a:p>
                    <a:p>
                      <a:pPr marL="0" algn="l" defTabSz="954389" rtl="0" eaLnBrk="1" latinLnBrk="0" hangingPunct="1"/>
                      <a:r>
                        <a:rPr lang="en-US" sz="1819" kern="1200" dirty="0">
                          <a:solidFill>
                            <a:schemeClr val="dk1"/>
                          </a:solidFill>
                          <a:effectLst/>
                          <a:latin typeface="+mn-lt"/>
                          <a:ea typeface="+mn-ea"/>
                          <a:cs typeface="+mn-cs"/>
                        </a:rPr>
                        <a:t>3- Global Monetary and Financial Stability</a:t>
                      </a:r>
                      <a:r>
                        <a:rPr lang="en-EG" dirty="0">
                          <a:effectLst/>
                        </a:rPr>
                        <a:t> </a:t>
                      </a:r>
                    </a:p>
                    <a:p>
                      <a:pPr marL="0" algn="l" defTabSz="954389" rtl="0" eaLnBrk="1" latinLnBrk="0" hangingPunct="1"/>
                      <a:r>
                        <a:rPr lang="en-EG" dirty="0">
                          <a:effectLst/>
                        </a:rPr>
                        <a:t>4- </a:t>
                      </a:r>
                      <a:r>
                        <a:rPr lang="en-US" sz="1819" kern="1200" dirty="0">
                          <a:solidFill>
                            <a:schemeClr val="dk1"/>
                          </a:solidFill>
                          <a:effectLst/>
                          <a:latin typeface="+mn-lt"/>
                          <a:ea typeface="+mn-ea"/>
                          <a:cs typeface="+mn-cs"/>
                        </a:rPr>
                        <a:t>Migrants, States and the Human Rights in the Global Economy</a:t>
                      </a:r>
                      <a:r>
                        <a:rPr lang="en-EG" sz="1819" kern="1200" dirty="0">
                          <a:solidFill>
                            <a:schemeClr val="dk1"/>
                          </a:solidFill>
                          <a:effectLst/>
                          <a:latin typeface="+mn-lt"/>
                          <a:ea typeface="+mn-ea"/>
                          <a:cs typeface="+mn-cs"/>
                        </a:rPr>
                        <a:t>.</a:t>
                      </a:r>
                    </a:p>
                    <a:p>
                      <a:pPr marL="0" algn="l" defTabSz="954389" rtl="0" eaLnBrk="1" latinLnBrk="0" hangingPunct="1"/>
                      <a:r>
                        <a:rPr lang="en-EG" dirty="0"/>
                        <a:t>5- </a:t>
                      </a:r>
                      <a:r>
                        <a:rPr lang="en-US" sz="1819" kern="1200" dirty="0">
                          <a:solidFill>
                            <a:schemeClr val="dk1"/>
                          </a:solidFill>
                          <a:effectLst/>
                          <a:latin typeface="+mn-lt"/>
                          <a:ea typeface="+mn-ea"/>
                          <a:cs typeface="+mn-cs"/>
                        </a:rPr>
                        <a:t>Applied Econometrics</a:t>
                      </a:r>
                      <a:r>
                        <a:rPr lang="en-EG" sz="1819" kern="1200" dirty="0">
                          <a:solidFill>
                            <a:schemeClr val="dk1"/>
                          </a:solidFill>
                          <a:effectLst/>
                          <a:latin typeface="+mn-lt"/>
                          <a:ea typeface="+mn-ea"/>
                          <a:cs typeface="+mn-cs"/>
                        </a:rPr>
                        <a:t>.</a:t>
                      </a:r>
                      <a:endParaRPr lang="en-EG" dirty="0">
                        <a:effectLst/>
                      </a:endParaRPr>
                    </a:p>
                    <a:p>
                      <a:pPr marL="0" algn="l" defTabSz="954389" rtl="0" eaLnBrk="1" latinLnBrk="0" hangingPunct="1"/>
                      <a:r>
                        <a:rPr lang="en-US" sz="1819" kern="1200" dirty="0">
                          <a:solidFill>
                            <a:schemeClr val="dk1"/>
                          </a:solidFill>
                          <a:effectLst/>
                          <a:latin typeface="+mn-lt"/>
                          <a:ea typeface="+mn-ea"/>
                          <a:cs typeface="+mn-cs"/>
                        </a:rPr>
                        <a:t>6- International Economic Institutions</a:t>
                      </a:r>
                      <a:r>
                        <a:rPr lang="en-EG" sz="1819" kern="1200" dirty="0">
                          <a:solidFill>
                            <a:schemeClr val="dk1"/>
                          </a:solidFill>
                          <a:effectLst/>
                          <a:latin typeface="+mn-lt"/>
                          <a:ea typeface="+mn-ea"/>
                          <a:cs typeface="+mn-cs"/>
                        </a:rPr>
                        <a:t>.</a:t>
                      </a:r>
                    </a:p>
                    <a:p>
                      <a:pPr marL="0" algn="l" defTabSz="954389" rtl="0" eaLnBrk="1" latinLnBrk="0" hangingPunct="1"/>
                      <a:r>
                        <a:rPr lang="en-EG" sz="1819" kern="1200" dirty="0">
                          <a:solidFill>
                            <a:schemeClr val="dk1"/>
                          </a:solidFill>
                          <a:effectLst/>
                          <a:latin typeface="+mn-lt"/>
                          <a:ea typeface="+mn-ea"/>
                          <a:cs typeface="+mn-cs"/>
                        </a:rPr>
                        <a:t>7- </a:t>
                      </a:r>
                      <a:r>
                        <a:rPr lang="en-US" sz="1819" kern="1200" dirty="0">
                          <a:solidFill>
                            <a:schemeClr val="dk1"/>
                          </a:solidFill>
                          <a:effectLst/>
                          <a:latin typeface="+mn-lt"/>
                          <a:ea typeface="+mn-ea"/>
                          <a:cs typeface="+mn-cs"/>
                        </a:rPr>
                        <a:t>Economics and security of natural resources.</a:t>
                      </a:r>
                    </a:p>
                    <a:p>
                      <a:pPr marL="0" algn="l" defTabSz="954389" rtl="0" eaLnBrk="1" latinLnBrk="0" hangingPunct="1"/>
                      <a:endParaRPr lang="en-EG" dirty="0"/>
                    </a:p>
                  </a:txBody>
                  <a:tcPr>
                    <a:solidFill>
                      <a:schemeClr val="bg2">
                        <a:lumMod val="60000"/>
                        <a:lumOff val="40000"/>
                      </a:schemeClr>
                    </a:solidFill>
                  </a:tcPr>
                </a:tc>
                <a:tc>
                  <a:txBody>
                    <a:bodyPr/>
                    <a:lstStyle/>
                    <a:p>
                      <a:pPr marL="0" algn="l" defTabSz="954389" rtl="0" eaLnBrk="1" latinLnBrk="0" hangingPunct="1"/>
                      <a:r>
                        <a:rPr lang="en-US" sz="1819" kern="1200" dirty="0">
                          <a:solidFill>
                            <a:schemeClr val="dk1"/>
                          </a:solidFill>
                          <a:effectLst/>
                          <a:latin typeface="+mn-lt"/>
                          <a:ea typeface="+mn-ea"/>
                          <a:cs typeface="+mn-cs"/>
                        </a:rPr>
                        <a:t>8- Political Economy of Economic Reform</a:t>
                      </a:r>
                      <a:r>
                        <a:rPr lang="en-EG" dirty="0">
                          <a:effectLst/>
                        </a:rPr>
                        <a:t> </a:t>
                      </a:r>
                    </a:p>
                    <a:p>
                      <a:pPr marL="0" algn="l" defTabSz="954389" rtl="0" eaLnBrk="1" latinLnBrk="0" hangingPunct="1"/>
                      <a:r>
                        <a:rPr lang="en-EG" dirty="0">
                          <a:effectLst/>
                        </a:rPr>
                        <a:t>9- </a:t>
                      </a:r>
                      <a:r>
                        <a:rPr lang="en-US" sz="1819" kern="1200" dirty="0">
                          <a:solidFill>
                            <a:schemeClr val="dk1"/>
                          </a:solidFill>
                          <a:effectLst/>
                          <a:latin typeface="+mn-lt"/>
                          <a:ea typeface="+mn-ea"/>
                          <a:cs typeface="+mn-cs"/>
                        </a:rPr>
                        <a:t>Political Economy of Democratization</a:t>
                      </a:r>
                      <a:r>
                        <a:rPr lang="en-EG" dirty="0">
                          <a:effectLst/>
                        </a:rPr>
                        <a:t> </a:t>
                      </a:r>
                    </a:p>
                    <a:p>
                      <a:pPr marL="0" algn="l" defTabSz="954389" rtl="0" eaLnBrk="1" latinLnBrk="0" hangingPunct="1"/>
                      <a:r>
                        <a:rPr lang="en-US" sz="1819" kern="1200" dirty="0">
                          <a:solidFill>
                            <a:schemeClr val="dk1"/>
                          </a:solidFill>
                          <a:effectLst/>
                          <a:latin typeface="+mn-lt"/>
                          <a:ea typeface="+mn-ea"/>
                          <a:cs typeface="+mn-cs"/>
                        </a:rPr>
                        <a:t>10- Agent-based computational economics</a:t>
                      </a:r>
                      <a:r>
                        <a:rPr lang="en-EG" dirty="0">
                          <a:effectLst/>
                        </a:rPr>
                        <a:t> </a:t>
                      </a:r>
                    </a:p>
                    <a:p>
                      <a:pPr marL="0" algn="l" defTabSz="954389" rtl="0" eaLnBrk="1" latinLnBrk="0" hangingPunct="1"/>
                      <a:r>
                        <a:rPr lang="en-EG" dirty="0">
                          <a:effectLst/>
                        </a:rPr>
                        <a:t>11- </a:t>
                      </a:r>
                      <a:r>
                        <a:rPr lang="en-US" sz="1819" kern="1200" dirty="0">
                          <a:solidFill>
                            <a:schemeClr val="dk1"/>
                          </a:solidFill>
                          <a:effectLst/>
                          <a:latin typeface="+mn-lt"/>
                          <a:ea typeface="+mn-ea"/>
                          <a:cs typeface="+mn-cs"/>
                        </a:rPr>
                        <a:t>Social Network Analysis.</a:t>
                      </a:r>
                    </a:p>
                    <a:p>
                      <a:pPr marL="0" algn="l" defTabSz="954389" rtl="0" eaLnBrk="1" latinLnBrk="0" hangingPunct="1"/>
                      <a:r>
                        <a:rPr lang="en-US" sz="1819" kern="1200" dirty="0">
                          <a:solidFill>
                            <a:schemeClr val="dk1"/>
                          </a:solidFill>
                          <a:effectLst/>
                          <a:latin typeface="+mn-lt"/>
                          <a:ea typeface="+mn-ea"/>
                          <a:cs typeface="+mn-cs"/>
                        </a:rPr>
                        <a:t>12- Internet politics</a:t>
                      </a:r>
                      <a:r>
                        <a:rPr lang="en-EG" sz="1819" kern="1200" dirty="0">
                          <a:solidFill>
                            <a:schemeClr val="dk1"/>
                          </a:solidFill>
                          <a:effectLst/>
                          <a:latin typeface="+mn-lt"/>
                          <a:ea typeface="+mn-ea"/>
                          <a:cs typeface="+mn-cs"/>
                        </a:rPr>
                        <a:t>.</a:t>
                      </a:r>
                    </a:p>
                    <a:p>
                      <a:pPr marL="0" algn="l" defTabSz="954389" rtl="0" eaLnBrk="1" latinLnBrk="0" hangingPunct="1"/>
                      <a:r>
                        <a:rPr lang="en-EG" sz="1819" kern="1200" dirty="0">
                          <a:solidFill>
                            <a:schemeClr val="dk1"/>
                          </a:solidFill>
                          <a:effectLst/>
                          <a:latin typeface="+mn-lt"/>
                          <a:ea typeface="+mn-ea"/>
                          <a:cs typeface="+mn-cs"/>
                        </a:rPr>
                        <a:t>13- Economic Data Analysis</a:t>
                      </a:r>
                    </a:p>
                    <a:p>
                      <a:pPr marL="0" algn="l" defTabSz="954389" rtl="0" eaLnBrk="1" latinLnBrk="0" hangingPunct="1"/>
                      <a:r>
                        <a:rPr lang="en-EG" sz="1819" kern="1200" dirty="0">
                          <a:solidFill>
                            <a:schemeClr val="dk1"/>
                          </a:solidFill>
                          <a:effectLst/>
                          <a:latin typeface="+mn-lt"/>
                          <a:ea typeface="+mn-ea"/>
                          <a:cs typeface="+mn-cs"/>
                        </a:rPr>
                        <a:t>14- Introduction to Data Science</a:t>
                      </a:r>
                      <a:endParaRPr lang="en-EG" dirty="0"/>
                    </a:p>
                  </a:txBody>
                  <a:tcPr>
                    <a:solidFill>
                      <a:schemeClr val="bg2">
                        <a:lumMod val="60000"/>
                        <a:lumOff val="40000"/>
                      </a:schemeClr>
                    </a:solidFill>
                  </a:tcPr>
                </a:tc>
                <a:extLst>
                  <a:ext uri="{0D108BD9-81ED-4DB2-BD59-A6C34878D82A}">
                    <a16:rowId xmlns:a16="http://schemas.microsoft.com/office/drawing/2014/main" val="699197564"/>
                  </a:ext>
                </a:extLst>
              </a:tr>
            </a:tbl>
          </a:graphicData>
        </a:graphic>
      </p:graphicFrame>
    </p:spTree>
    <p:extLst>
      <p:ext uri="{BB962C8B-B14F-4D97-AF65-F5344CB8AC3E}">
        <p14:creationId xmlns:p14="http://schemas.microsoft.com/office/powerpoint/2010/main" val="102220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D3DF289D-6CA2-59BE-0517-9E2623A99771}"/>
              </a:ext>
            </a:extLst>
          </p:cNvPr>
          <p:cNvSpPr/>
          <p:nvPr/>
        </p:nvSpPr>
        <p:spPr>
          <a:xfrm>
            <a:off x="405742" y="355037"/>
            <a:ext cx="6722171" cy="876461"/>
          </a:xfrm>
          <a:prstGeom prst="roundRect">
            <a:avLst/>
          </a:prstGeom>
          <a:solidFill>
            <a:schemeClr val="bg2">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5628" tIns="47814" rIns="95628" bIns="47814" rtlCol="0" anchor="ctr"/>
          <a:lstStyle/>
          <a:p>
            <a:pPr algn="l"/>
            <a:r>
              <a:rPr lang="en-US" sz="2900" b="1" i="1" dirty="0"/>
              <a:t>Admission Requirements </a:t>
            </a:r>
            <a:endParaRPr lang="en-GB" sz="2900" b="1" i="1" dirty="0"/>
          </a:p>
        </p:txBody>
      </p:sp>
      <p:graphicFrame>
        <p:nvGraphicFramePr>
          <p:cNvPr id="7" name="Table 6">
            <a:extLst>
              <a:ext uri="{FF2B5EF4-FFF2-40B4-BE49-F238E27FC236}">
                <a16:creationId xmlns:a16="http://schemas.microsoft.com/office/drawing/2014/main" id="{CCFAE3AA-DEEC-5AD0-A455-B835C5408C0D}"/>
              </a:ext>
            </a:extLst>
          </p:cNvPr>
          <p:cNvGraphicFramePr>
            <a:graphicFrameLocks noGrp="1"/>
          </p:cNvGraphicFramePr>
          <p:nvPr>
            <p:extLst>
              <p:ext uri="{D42A27DB-BD31-4B8C-83A1-F6EECF244321}">
                <p14:modId xmlns:p14="http://schemas.microsoft.com/office/powerpoint/2010/main" val="3360226519"/>
              </p:ext>
            </p:extLst>
          </p:nvPr>
        </p:nvGraphicFramePr>
        <p:xfrm>
          <a:off x="405742" y="1564394"/>
          <a:ext cx="11029766" cy="5346576"/>
        </p:xfrm>
        <a:graphic>
          <a:graphicData uri="http://schemas.openxmlformats.org/drawingml/2006/table">
            <a:tbl>
              <a:tblPr>
                <a:tableStyleId>{5FD0F851-EC5A-4D38-B0AD-8093EC10F338}</a:tableStyleId>
              </a:tblPr>
              <a:tblGrid>
                <a:gridCol w="11029766">
                  <a:extLst>
                    <a:ext uri="{9D8B030D-6E8A-4147-A177-3AD203B41FA5}">
                      <a16:colId xmlns:a16="http://schemas.microsoft.com/office/drawing/2014/main" val="184289551"/>
                    </a:ext>
                  </a:extLst>
                </a:gridCol>
              </a:tblGrid>
              <a:tr h="2170037">
                <a:tc>
                  <a:txBody>
                    <a:bodyPr/>
                    <a:lstStyle/>
                    <a:p>
                      <a:pPr algn="just" rtl="0">
                        <a:lnSpc>
                          <a:spcPct val="115000"/>
                        </a:lnSpc>
                        <a:spcAft>
                          <a:spcPts val="0"/>
                        </a:spcAft>
                        <a:tabLst>
                          <a:tab pos="3689350" algn="l"/>
                        </a:tabLst>
                      </a:pPr>
                      <a:r>
                        <a:rPr lang="en-US" sz="2000" b="1" dirty="0"/>
                        <a:t>Eligibility Criteria:</a:t>
                      </a:r>
                      <a:r>
                        <a:rPr lang="en-US" sz="1800" dirty="0"/>
                        <a:t>	</a:t>
                      </a:r>
                      <a:endParaRPr lang="en-GB" sz="1800" dirty="0"/>
                    </a:p>
                    <a:p>
                      <a:pPr marL="342900" lvl="0" indent="-342900" algn="just" rtl="0">
                        <a:lnSpc>
                          <a:spcPct val="115000"/>
                        </a:lnSpc>
                        <a:spcAft>
                          <a:spcPts val="0"/>
                        </a:spcAft>
                        <a:buFont typeface="Calibri"/>
                        <a:buChar char="-"/>
                      </a:pPr>
                      <a:r>
                        <a:rPr lang="en-US" sz="1800" dirty="0"/>
                        <a:t>Minimum grade of Bachelor degree of Political Science, Economics with a GPA of at least 2.7 from one of the faculties recognized by the Supreme Council of Universities.</a:t>
                      </a:r>
                    </a:p>
                    <a:p>
                      <a:pPr marL="342900" lvl="0" indent="-342900" algn="just" rtl="0">
                        <a:lnSpc>
                          <a:spcPct val="115000"/>
                        </a:lnSpc>
                        <a:spcAft>
                          <a:spcPts val="0"/>
                        </a:spcAft>
                        <a:buFont typeface="Calibri"/>
                        <a:buChar char="-"/>
                      </a:pPr>
                      <a:r>
                        <a:rPr lang="en-US" sz="1800" dirty="0"/>
                        <a:t>TOEFL exam with a minimum score of 550, or an IELTS certificate with a score of at least 6 from the British Council, or its equivalent from Cairo University, is a condition for enrollment in the Academic Master's Program in International Political Economy. Students with a bachelor's degree in English from recognized universities are exempted from this requirement.</a:t>
                      </a:r>
                      <a:endParaRPr lang="ar-SA" sz="1800" dirty="0"/>
                    </a:p>
                  </a:txBody>
                  <a:tcPr marL="54242" marR="542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1611042086"/>
                  </a:ext>
                </a:extLst>
              </a:tr>
              <a:tr h="3123568">
                <a:tc>
                  <a:txBody>
                    <a:bodyPr/>
                    <a:lstStyle/>
                    <a:p>
                      <a:pPr algn="just" rtl="0">
                        <a:lnSpc>
                          <a:spcPct val="115000"/>
                        </a:lnSpc>
                        <a:spcAft>
                          <a:spcPts val="0"/>
                        </a:spcAft>
                      </a:pPr>
                      <a:r>
                        <a:rPr lang="en-US" sz="1800" b="1" dirty="0"/>
                        <a:t>Required Documents:</a:t>
                      </a:r>
                      <a:endParaRPr lang="en-GB" sz="1800" b="1" dirty="0"/>
                    </a:p>
                    <a:p>
                      <a:pPr marL="342900" lvl="0" indent="-342900" algn="just" rtl="0">
                        <a:lnSpc>
                          <a:spcPct val="115000"/>
                        </a:lnSpc>
                        <a:spcAft>
                          <a:spcPts val="0"/>
                        </a:spcAft>
                        <a:buFont typeface="Calibri"/>
                        <a:buChar char="-"/>
                      </a:pPr>
                      <a:r>
                        <a:rPr lang="en-US" sz="1800" dirty="0"/>
                        <a:t>Transcript of grades for the four levels of undergraduate studies.</a:t>
                      </a:r>
                      <a:endParaRPr lang="en-GB" sz="1800" dirty="0"/>
                    </a:p>
                    <a:p>
                      <a:pPr marL="342900" lvl="0" indent="-342900" algn="just" rtl="0">
                        <a:lnSpc>
                          <a:spcPct val="115000"/>
                        </a:lnSpc>
                        <a:spcAft>
                          <a:spcPts val="0"/>
                        </a:spcAft>
                        <a:buFont typeface="Calibri"/>
                        <a:buChar char="-"/>
                      </a:pPr>
                      <a:r>
                        <a:rPr lang="en-US" sz="1800" dirty="0"/>
                        <a:t>B.Sc. Certificate OR an Equivalent Certificate from High Council of Universities in case of private and foreign universities.</a:t>
                      </a:r>
                      <a:endParaRPr lang="en-GB" sz="1800" dirty="0"/>
                    </a:p>
                    <a:p>
                      <a:pPr marL="342900" lvl="0" indent="-342900" algn="just" rtl="0">
                        <a:lnSpc>
                          <a:spcPct val="115000"/>
                        </a:lnSpc>
                        <a:spcAft>
                          <a:spcPts val="0"/>
                        </a:spcAft>
                        <a:buFont typeface="Calibri"/>
                        <a:buChar char="-"/>
                      </a:pPr>
                      <a:r>
                        <a:rPr lang="en-US" sz="1800" dirty="0"/>
                        <a:t>The Score of TOEFL's Exam of 550 or IELTS band 6.</a:t>
                      </a:r>
                      <a:endParaRPr lang="en-GB" sz="1800" dirty="0"/>
                    </a:p>
                    <a:p>
                      <a:pPr marL="342900" lvl="0" indent="-342900" algn="just" rtl="0">
                        <a:lnSpc>
                          <a:spcPct val="115000"/>
                        </a:lnSpc>
                        <a:spcAft>
                          <a:spcPts val="0"/>
                        </a:spcAft>
                        <a:buFont typeface="Calibri"/>
                        <a:buChar char="-"/>
                      </a:pPr>
                      <a:r>
                        <a:rPr lang="en-US" sz="1800" dirty="0"/>
                        <a:t>4 Photos (4 × 6 size).</a:t>
                      </a:r>
                      <a:endParaRPr lang="en-GB" sz="1800" dirty="0"/>
                    </a:p>
                    <a:p>
                      <a:pPr marL="342900" lvl="0" indent="-342900" algn="just" rtl="0">
                        <a:lnSpc>
                          <a:spcPct val="115000"/>
                        </a:lnSpc>
                        <a:spcAft>
                          <a:spcPts val="0"/>
                        </a:spcAft>
                        <a:buFont typeface="Calibri"/>
                        <a:buChar char="-"/>
                      </a:pPr>
                      <a:r>
                        <a:rPr lang="en-US" sz="1800" dirty="0"/>
                        <a:t>Birth Certificate.</a:t>
                      </a:r>
                      <a:endParaRPr lang="en-GB" sz="1800" dirty="0"/>
                    </a:p>
                    <a:p>
                      <a:pPr marL="342900" lvl="0" indent="-342900" algn="just" rtl="0">
                        <a:lnSpc>
                          <a:spcPct val="115000"/>
                        </a:lnSpc>
                        <a:spcAft>
                          <a:spcPts val="0"/>
                        </a:spcAft>
                        <a:buFont typeface="Calibri"/>
                        <a:buChar char="-"/>
                      </a:pPr>
                      <a:r>
                        <a:rPr lang="en-US" sz="1800" dirty="0"/>
                        <a:t>Copy of National ID</a:t>
                      </a:r>
                      <a:endParaRPr lang="en-GB" sz="1800" dirty="0"/>
                    </a:p>
                    <a:p>
                      <a:pPr marL="342900" lvl="0" indent="-342900" algn="just" rtl="0">
                        <a:lnSpc>
                          <a:spcPct val="115000"/>
                        </a:lnSpc>
                        <a:spcAft>
                          <a:spcPts val="0"/>
                        </a:spcAft>
                        <a:buFont typeface="Calibri"/>
                        <a:buChar char="-"/>
                      </a:pPr>
                      <a:r>
                        <a:rPr lang="en-US" sz="1800" dirty="0"/>
                        <a:t>Military Exemption for males.</a:t>
                      </a:r>
                      <a:endParaRPr lang="en-GB" sz="1800" dirty="0">
                        <a:solidFill>
                          <a:srgbClr val="365F91"/>
                        </a:solidFill>
                        <a:latin typeface="Calibri"/>
                        <a:ea typeface="Times New Roman"/>
                        <a:cs typeface="Arial"/>
                      </a:endParaRPr>
                    </a:p>
                  </a:txBody>
                  <a:tcPr marL="54242" marR="542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1872671914"/>
                  </a:ext>
                </a:extLst>
              </a:tr>
            </a:tbl>
          </a:graphicData>
        </a:graphic>
      </p:graphicFrame>
      <p:pic>
        <p:nvPicPr>
          <p:cNvPr id="8" name="Content Placeholder 18" descr="A globe with text overlay&#10;&#10;Description automatically generated">
            <a:extLst>
              <a:ext uri="{FF2B5EF4-FFF2-40B4-BE49-F238E27FC236}">
                <a16:creationId xmlns:a16="http://schemas.microsoft.com/office/drawing/2014/main" id="{52998F91-0C22-D622-A823-E2DFAD92E5D1}"/>
              </a:ext>
            </a:extLst>
          </p:cNvPr>
          <p:cNvPicPr>
            <a:picLocks noChangeAspect="1"/>
          </p:cNvPicPr>
          <p:nvPr/>
        </p:nvPicPr>
        <p:blipFill>
          <a:blip r:embed="rId2"/>
          <a:stretch>
            <a:fillRect/>
          </a:stretch>
        </p:blipFill>
        <p:spPr>
          <a:xfrm>
            <a:off x="10541160" y="16533"/>
            <a:ext cx="1650840" cy="1430606"/>
          </a:xfrm>
          <a:prstGeom prst="rect">
            <a:avLst/>
          </a:prstGeom>
          <a:effectLst>
            <a:softEdge rad="0"/>
          </a:effectLst>
        </p:spPr>
      </p:pic>
    </p:spTree>
    <p:extLst>
      <p:ext uri="{BB962C8B-B14F-4D97-AF65-F5344CB8AC3E}">
        <p14:creationId xmlns:p14="http://schemas.microsoft.com/office/powerpoint/2010/main" val="296221514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TotalTime>
  <Words>851</Words>
  <Application>Microsoft Macintosh PowerPoint</Application>
  <PresentationFormat>Widescreen</PresentationFormat>
  <Paragraphs>93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Wingdings</vt:lpstr>
      <vt:lpstr>1_Office Theme</vt:lpstr>
      <vt:lpstr>International Political Economy (IPE) Master’s Program</vt:lpstr>
      <vt:lpstr>History of the IPE Program</vt:lpstr>
      <vt:lpstr>Core 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Political Economy (IPE) Master’s Program</dc:title>
  <dc:creator>A H</dc:creator>
  <cp:lastModifiedBy>A H</cp:lastModifiedBy>
  <cp:revision>1</cp:revision>
  <dcterms:created xsi:type="dcterms:W3CDTF">2023-08-17T09:18:56Z</dcterms:created>
  <dcterms:modified xsi:type="dcterms:W3CDTF">2023-08-17T10:59:46Z</dcterms:modified>
</cp:coreProperties>
</file>